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3" r:id="rId6"/>
    <p:sldId id="259" r:id="rId7"/>
    <p:sldId id="264" r:id="rId8"/>
    <p:sldId id="265" r:id="rId9"/>
    <p:sldId id="266" r:id="rId10"/>
    <p:sldId id="267" r:id="rId11"/>
    <p:sldId id="275" r:id="rId12"/>
    <p:sldId id="273" r:id="rId13"/>
    <p:sldId id="270" r:id="rId14"/>
    <p:sldId id="271"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69C4A-9141-4D17-BDAD-71A4C859B99E}"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4093014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69C4A-9141-4D17-BDAD-71A4C859B99E}"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975553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69C4A-9141-4D17-BDAD-71A4C859B99E}"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90136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69C4A-9141-4D17-BDAD-71A4C859B99E}"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60674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69C4A-9141-4D17-BDAD-71A4C859B99E}"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37390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69C4A-9141-4D17-BDAD-71A4C859B99E}"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2400814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69C4A-9141-4D17-BDAD-71A4C859B99E}"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368618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69C4A-9141-4D17-BDAD-71A4C859B99E}"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13298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69C4A-9141-4D17-BDAD-71A4C859B99E}"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592577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69C4A-9141-4D17-BDAD-71A4C859B99E}"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200092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69C4A-9141-4D17-BDAD-71A4C859B99E}"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ABD55-EACB-432A-93D2-E88ECB9D1B13}" type="slidenum">
              <a:rPr lang="en-US" smtClean="0"/>
              <a:t>‹#›</a:t>
            </a:fld>
            <a:endParaRPr lang="en-US"/>
          </a:p>
        </p:txBody>
      </p:sp>
    </p:spTree>
    <p:extLst>
      <p:ext uri="{BB962C8B-B14F-4D97-AF65-F5344CB8AC3E}">
        <p14:creationId xmlns:p14="http://schemas.microsoft.com/office/powerpoint/2010/main" val="2292841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69C4A-9141-4D17-BDAD-71A4C859B99E}" type="datetimeFigureOut">
              <a:rPr lang="en-US" smtClean="0"/>
              <a:t>5/2/2018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ABD55-EACB-432A-93D2-E88ECB9D1B13}" type="slidenum">
              <a:rPr lang="en-US" smtClean="0"/>
              <a:t>‹#›</a:t>
            </a:fld>
            <a:endParaRPr lang="en-US"/>
          </a:p>
        </p:txBody>
      </p:sp>
    </p:spTree>
    <p:extLst>
      <p:ext uri="{BB962C8B-B14F-4D97-AF65-F5344CB8AC3E}">
        <p14:creationId xmlns:p14="http://schemas.microsoft.com/office/powerpoint/2010/main" val="1870934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Kontribusi Ekonomi Syariah </a:t>
            </a:r>
            <a:br>
              <a:rPr lang="id-ID" dirty="0" smtClean="0"/>
            </a:br>
            <a:r>
              <a:rPr lang="id-ID" dirty="0" smtClean="0"/>
              <a:t>untuk Indonesia </a:t>
            </a:r>
            <a:r>
              <a:rPr lang="id-ID" dirty="0"/>
              <a:t>kita</a:t>
            </a:r>
            <a:br>
              <a:rPr lang="id-ID" dirty="0"/>
            </a:br>
            <a:r>
              <a:rPr lang="id-ID" sz="3200" dirty="0"/>
              <a:t>Nafis Irkhami</a:t>
            </a:r>
            <a:endParaRPr lang="en-US" dirty="0"/>
          </a:p>
        </p:txBody>
      </p:sp>
      <p:sp>
        <p:nvSpPr>
          <p:cNvPr id="3" name="Subtitle 2"/>
          <p:cNvSpPr>
            <a:spLocks noGrp="1"/>
          </p:cNvSpPr>
          <p:nvPr>
            <p:ph type="subTitle" idx="1"/>
          </p:nvPr>
        </p:nvSpPr>
        <p:spPr/>
        <p:txBody>
          <a:bodyPr>
            <a:normAutofit fontScale="92500" lnSpcReduction="20000"/>
          </a:bodyPr>
          <a:lstStyle/>
          <a:p>
            <a:endParaRPr lang="id-ID" dirty="0" smtClean="0"/>
          </a:p>
          <a:p>
            <a:r>
              <a:rPr lang="id-ID" sz="2400" dirty="0" smtClean="0"/>
              <a:t>Disampaikan pada seminar nasional  </a:t>
            </a:r>
            <a:r>
              <a:rPr lang="id-ID" sz="2400" i="1" dirty="0" smtClean="0"/>
              <a:t>Mewujudkan Indonesia Kita Bukan Indonesia Kami: Menjaga Stabilitas Ekonomi Nasional Di Tengah Gejolak Politik Indonesia, </a:t>
            </a:r>
            <a:r>
              <a:rPr lang="id-ID" sz="2400" dirty="0" smtClean="0"/>
              <a:t>IAIN Salatiga, 3 Mei 2018</a:t>
            </a:r>
            <a:endParaRPr lang="en-US" sz="2400" dirty="0"/>
          </a:p>
        </p:txBody>
      </p:sp>
    </p:spTree>
    <p:extLst>
      <p:ext uri="{BB962C8B-B14F-4D97-AF65-F5344CB8AC3E}">
        <p14:creationId xmlns:p14="http://schemas.microsoft.com/office/powerpoint/2010/main" val="116508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Posisi ekonomi Islam</a:t>
            </a:r>
            <a:endParaRPr lang="en-US" dirty="0"/>
          </a:p>
        </p:txBody>
      </p:sp>
      <p:sp>
        <p:nvSpPr>
          <p:cNvPr id="3" name="Content Placeholder 2"/>
          <p:cNvSpPr>
            <a:spLocks noGrp="1"/>
          </p:cNvSpPr>
          <p:nvPr>
            <p:ph idx="1"/>
          </p:nvPr>
        </p:nvSpPr>
        <p:spPr/>
        <p:txBody>
          <a:bodyPr>
            <a:normAutofit fontScale="92500" lnSpcReduction="20000"/>
          </a:bodyPr>
          <a:lstStyle/>
          <a:p>
            <a:r>
              <a:rPr lang="id-ID" dirty="0" smtClean="0"/>
              <a:t>“Great gap” dari runtuhnya Romawi </a:t>
            </a:r>
            <a:r>
              <a:rPr lang="id-ID" dirty="0"/>
              <a:t>hingga masa Thomas Aquinas (1225-1274M</a:t>
            </a:r>
            <a:r>
              <a:rPr lang="id-ID" dirty="0" smtClean="0"/>
              <a:t>) ada keterputusan mata rantai ilmu ekonomi</a:t>
            </a:r>
          </a:p>
          <a:p>
            <a:r>
              <a:rPr lang="id-ID" dirty="0" smtClean="0"/>
              <a:t>Pada masa “missing link” itu t</a:t>
            </a:r>
            <a:r>
              <a:rPr lang="en-US" dirty="0" err="1" smtClean="0"/>
              <a:t>erdapat</a:t>
            </a:r>
            <a:r>
              <a:rPr lang="en-US" dirty="0" smtClean="0"/>
              <a:t> </a:t>
            </a:r>
            <a:r>
              <a:rPr lang="en-US" dirty="0" err="1"/>
              <a:t>pemikir-pemikir</a:t>
            </a:r>
            <a:r>
              <a:rPr lang="en-US" dirty="0"/>
              <a:t> </a:t>
            </a:r>
            <a:r>
              <a:rPr lang="en-US" dirty="0" err="1"/>
              <a:t>besar</a:t>
            </a:r>
            <a:r>
              <a:rPr lang="en-US" dirty="0"/>
              <a:t> </a:t>
            </a:r>
            <a:r>
              <a:rPr lang="en-US" dirty="0" smtClean="0"/>
              <a:t>: </a:t>
            </a:r>
            <a:r>
              <a:rPr lang="en-US" dirty="0"/>
              <a:t>Al </a:t>
            </a:r>
            <a:r>
              <a:rPr lang="en-US" dirty="0" err="1"/>
              <a:t>Ghazali</a:t>
            </a:r>
            <a:r>
              <a:rPr lang="en-US" dirty="0"/>
              <a:t> (451-505 H / 1055-1111 M</a:t>
            </a:r>
            <a:r>
              <a:rPr lang="en-US" dirty="0" smtClean="0"/>
              <a:t>),</a:t>
            </a:r>
            <a:r>
              <a:rPr lang="id-ID" dirty="0" smtClean="0"/>
              <a:t> </a:t>
            </a:r>
            <a:r>
              <a:rPr lang="en-US" dirty="0" err="1" smtClean="0"/>
              <a:t>Nasiruddin</a:t>
            </a:r>
            <a:r>
              <a:rPr lang="en-US" dirty="0" smtClean="0"/>
              <a:t> </a:t>
            </a:r>
            <a:r>
              <a:rPr lang="en-US" dirty="0"/>
              <a:t>Tutsi (485 H /1093 M), </a:t>
            </a:r>
            <a:r>
              <a:rPr lang="en-US" dirty="0" err="1"/>
              <a:t>Ibnu</a:t>
            </a:r>
            <a:r>
              <a:rPr lang="en-US" dirty="0"/>
              <a:t> </a:t>
            </a:r>
            <a:r>
              <a:rPr lang="en-US" dirty="0" err="1"/>
              <a:t>Taimyah</a:t>
            </a:r>
            <a:r>
              <a:rPr lang="en-US" dirty="0"/>
              <a:t> (661-728 H / 1263-1328 M), </a:t>
            </a:r>
            <a:r>
              <a:rPr lang="en-US" dirty="0" err="1"/>
              <a:t>Ibnu</a:t>
            </a:r>
            <a:r>
              <a:rPr lang="en-US" dirty="0"/>
              <a:t> </a:t>
            </a:r>
            <a:r>
              <a:rPr lang="en-US" dirty="0" err="1"/>
              <a:t>Khaldun</a:t>
            </a:r>
            <a:r>
              <a:rPr lang="en-US" dirty="0"/>
              <a:t> (732-808 H/ 1332-1404 M), Al </a:t>
            </a:r>
            <a:r>
              <a:rPr lang="en-US" dirty="0" err="1"/>
              <a:t>Maghrizi</a:t>
            </a:r>
            <a:r>
              <a:rPr lang="en-US" dirty="0"/>
              <a:t> (767-846 H / 1364-1442 M), Abu </a:t>
            </a:r>
            <a:r>
              <a:rPr lang="en-US" dirty="0" err="1"/>
              <a:t>Ishaq</a:t>
            </a:r>
            <a:r>
              <a:rPr lang="en-US" dirty="0"/>
              <a:t> Al </a:t>
            </a:r>
            <a:r>
              <a:rPr lang="en-US" dirty="0" err="1"/>
              <a:t>Shatibi</a:t>
            </a:r>
            <a:r>
              <a:rPr lang="en-US" dirty="0"/>
              <a:t> (1388 M), Abdul </a:t>
            </a:r>
            <a:r>
              <a:rPr lang="en-US" dirty="0" err="1"/>
              <a:t>Qadir</a:t>
            </a:r>
            <a:r>
              <a:rPr lang="en-US" dirty="0"/>
              <a:t> </a:t>
            </a:r>
            <a:r>
              <a:rPr lang="en-US" dirty="0" err="1"/>
              <a:t>Jaelani</a:t>
            </a:r>
            <a:r>
              <a:rPr lang="en-US" dirty="0"/>
              <a:t> (1169 M),  </a:t>
            </a:r>
            <a:r>
              <a:rPr lang="en-US" dirty="0" err="1"/>
              <a:t>Ibnul</a:t>
            </a:r>
            <a:r>
              <a:rPr lang="en-US" dirty="0"/>
              <a:t> </a:t>
            </a:r>
            <a:r>
              <a:rPr lang="en-US" dirty="0" err="1"/>
              <a:t>Qayyim</a:t>
            </a:r>
            <a:r>
              <a:rPr lang="en-US" dirty="0"/>
              <a:t> (1350 M), </a:t>
            </a:r>
            <a:r>
              <a:rPr lang="en-US" dirty="0" err="1"/>
              <a:t>Ibnu</a:t>
            </a:r>
            <a:r>
              <a:rPr lang="en-US" dirty="0"/>
              <a:t> </a:t>
            </a:r>
            <a:r>
              <a:rPr lang="en-US" dirty="0" err="1"/>
              <a:t>Rusyd</a:t>
            </a:r>
            <a:r>
              <a:rPr lang="en-US" dirty="0"/>
              <a:t> (1198 M), </a:t>
            </a:r>
            <a:r>
              <a:rPr lang="en-US" dirty="0" err="1" smtClean="0"/>
              <a:t>dll</a:t>
            </a:r>
            <a:endParaRPr lang="en-US" dirty="0"/>
          </a:p>
        </p:txBody>
      </p:sp>
    </p:spTree>
    <p:extLst>
      <p:ext uri="{BB962C8B-B14F-4D97-AF65-F5344CB8AC3E}">
        <p14:creationId xmlns:p14="http://schemas.microsoft.com/office/powerpoint/2010/main" val="19620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Slide Number Placeholder 2"/>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239AF97-C909-441C-BFBA-267FFAF147F7}" type="slidenum">
              <a:rPr lang="en-US" smtClean="0">
                <a:latin typeface="Arial Black" pitchFamily="34" charset="0"/>
              </a:rPr>
              <a:pPr eaLnBrk="1" hangingPunct="1"/>
              <a:t>11</a:t>
            </a:fld>
            <a:endParaRPr lang="en-US" smtClean="0">
              <a:latin typeface="Arial Black" pitchFamily="34" charset="0"/>
            </a:endParaRPr>
          </a:p>
        </p:txBody>
      </p:sp>
      <p:sp>
        <p:nvSpPr>
          <p:cNvPr id="47108" name="AutoShape 4"/>
          <p:cNvSpPr>
            <a:spLocks noChangeArrowheads="1"/>
          </p:cNvSpPr>
          <p:nvPr/>
        </p:nvSpPr>
        <p:spPr bwMode="auto">
          <a:xfrm>
            <a:off x="179388" y="2779713"/>
            <a:ext cx="8640762" cy="649287"/>
          </a:xfrm>
          <a:prstGeom prst="rightArrow">
            <a:avLst>
              <a:gd name="adj1" fmla="val 50000"/>
              <a:gd name="adj2" fmla="val 332702"/>
            </a:avLst>
          </a:prstGeom>
          <a:gradFill rotWithShape="1">
            <a:gsLst>
              <a:gs pos="0">
                <a:srgbClr val="FF3300">
                  <a:gamma/>
                  <a:shade val="46275"/>
                  <a:invGamma/>
                </a:srgbClr>
              </a:gs>
              <a:gs pos="50000">
                <a:srgbClr val="FF3300">
                  <a:alpha val="84000"/>
                </a:srgbClr>
              </a:gs>
              <a:gs pos="100000">
                <a:srgbClr val="FF3300">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7109" name="AutoShape 5"/>
          <p:cNvSpPr>
            <a:spLocks noChangeArrowheads="1"/>
          </p:cNvSpPr>
          <p:nvPr/>
        </p:nvSpPr>
        <p:spPr bwMode="auto">
          <a:xfrm>
            <a:off x="323850" y="3213100"/>
            <a:ext cx="144463" cy="792163"/>
          </a:xfrm>
          <a:prstGeom prst="upArrow">
            <a:avLst>
              <a:gd name="adj1" fmla="val 50000"/>
              <a:gd name="adj2" fmla="val 1370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0" name="AutoShape 6"/>
          <p:cNvSpPr>
            <a:spLocks noChangeArrowheads="1"/>
          </p:cNvSpPr>
          <p:nvPr/>
        </p:nvSpPr>
        <p:spPr bwMode="auto">
          <a:xfrm>
            <a:off x="1114425" y="3213100"/>
            <a:ext cx="144463" cy="792163"/>
          </a:xfrm>
          <a:prstGeom prst="upArrow">
            <a:avLst>
              <a:gd name="adj1" fmla="val 50000"/>
              <a:gd name="adj2" fmla="val 1370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1" name="AutoShape 7"/>
          <p:cNvSpPr>
            <a:spLocks noChangeArrowheads="1"/>
          </p:cNvSpPr>
          <p:nvPr/>
        </p:nvSpPr>
        <p:spPr bwMode="auto">
          <a:xfrm>
            <a:off x="2339975" y="2060575"/>
            <a:ext cx="144463" cy="792163"/>
          </a:xfrm>
          <a:prstGeom prst="downArrow">
            <a:avLst>
              <a:gd name="adj1" fmla="val 50000"/>
              <a:gd name="adj2" fmla="val 1370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2" name="AutoShape 8"/>
          <p:cNvSpPr>
            <a:spLocks noChangeArrowheads="1"/>
          </p:cNvSpPr>
          <p:nvPr/>
        </p:nvSpPr>
        <p:spPr bwMode="auto">
          <a:xfrm>
            <a:off x="5003800" y="3213100"/>
            <a:ext cx="144463" cy="792163"/>
          </a:xfrm>
          <a:prstGeom prst="upArrow">
            <a:avLst>
              <a:gd name="adj1" fmla="val 50000"/>
              <a:gd name="adj2" fmla="val 1370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3" name="AutoShape 9"/>
          <p:cNvSpPr>
            <a:spLocks noChangeArrowheads="1"/>
          </p:cNvSpPr>
          <p:nvPr/>
        </p:nvSpPr>
        <p:spPr bwMode="auto">
          <a:xfrm>
            <a:off x="6443663" y="3213100"/>
            <a:ext cx="144462" cy="792163"/>
          </a:xfrm>
          <a:prstGeom prst="upArrow">
            <a:avLst>
              <a:gd name="adj1" fmla="val 50000"/>
              <a:gd name="adj2" fmla="val 1370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4" name="Text Box 10"/>
          <p:cNvSpPr txBox="1">
            <a:spLocks noChangeArrowheads="1"/>
          </p:cNvSpPr>
          <p:nvPr/>
        </p:nvSpPr>
        <p:spPr bwMode="auto">
          <a:xfrm>
            <a:off x="0" y="4076700"/>
            <a:ext cx="827088"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solidFill>
                  <a:srgbClr val="FF0000"/>
                </a:solidFill>
              </a:rPr>
              <a:t>SM</a:t>
            </a:r>
          </a:p>
          <a:p>
            <a:pPr eaLnBrk="1" hangingPunct="1">
              <a:spcBef>
                <a:spcPct val="50000"/>
              </a:spcBef>
            </a:pPr>
            <a:r>
              <a:rPr lang="en-US" sz="1400">
                <a:solidFill>
                  <a:srgbClr val="FF0000"/>
                </a:solidFill>
              </a:rPr>
              <a:t>Yunani, Romawi</a:t>
            </a:r>
          </a:p>
        </p:txBody>
      </p:sp>
      <p:sp>
        <p:nvSpPr>
          <p:cNvPr id="24589" name="Text Box 11"/>
          <p:cNvSpPr txBox="1">
            <a:spLocks noChangeArrowheads="1"/>
          </p:cNvSpPr>
          <p:nvPr/>
        </p:nvSpPr>
        <p:spPr bwMode="auto">
          <a:xfrm>
            <a:off x="755650" y="4149725"/>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47116" name="Text Box 12"/>
          <p:cNvSpPr txBox="1">
            <a:spLocks noChangeArrowheads="1"/>
          </p:cNvSpPr>
          <p:nvPr/>
        </p:nvSpPr>
        <p:spPr bwMode="auto">
          <a:xfrm>
            <a:off x="900113" y="4078288"/>
            <a:ext cx="936625"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solidFill>
                  <a:srgbClr val="FF0000"/>
                </a:solidFill>
              </a:rPr>
              <a:t>1 M</a:t>
            </a:r>
          </a:p>
          <a:p>
            <a:pPr eaLnBrk="1" hangingPunct="1">
              <a:spcBef>
                <a:spcPct val="50000"/>
              </a:spcBef>
            </a:pPr>
            <a:r>
              <a:rPr lang="en-US" sz="1600">
                <a:solidFill>
                  <a:srgbClr val="FF0000"/>
                </a:solidFill>
              </a:rPr>
              <a:t>Bibel</a:t>
            </a:r>
          </a:p>
        </p:txBody>
      </p:sp>
      <p:sp>
        <p:nvSpPr>
          <p:cNvPr id="47117" name="AutoShape 13"/>
          <p:cNvSpPr>
            <a:spLocks noChangeArrowheads="1"/>
          </p:cNvSpPr>
          <p:nvPr/>
        </p:nvSpPr>
        <p:spPr bwMode="auto">
          <a:xfrm>
            <a:off x="1258888" y="3500438"/>
            <a:ext cx="3671887" cy="288925"/>
          </a:xfrm>
          <a:prstGeom prst="leftRightArrow">
            <a:avLst>
              <a:gd name="adj1" fmla="val 28574"/>
              <a:gd name="adj2" fmla="val 163743"/>
            </a:avLst>
          </a:prstGeom>
          <a:solidFill>
            <a:srgbClr val="29292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8" name="Text Box 14"/>
          <p:cNvSpPr txBox="1">
            <a:spLocks noChangeArrowheads="1"/>
          </p:cNvSpPr>
          <p:nvPr/>
        </p:nvSpPr>
        <p:spPr bwMode="auto">
          <a:xfrm>
            <a:off x="2628900" y="3644900"/>
            <a:ext cx="1511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i="1"/>
              <a:t>Great gap</a:t>
            </a:r>
          </a:p>
        </p:txBody>
      </p:sp>
      <p:sp>
        <p:nvSpPr>
          <p:cNvPr id="47119" name="Text Box 15"/>
          <p:cNvSpPr txBox="1">
            <a:spLocks noChangeArrowheads="1"/>
          </p:cNvSpPr>
          <p:nvPr/>
        </p:nvSpPr>
        <p:spPr bwMode="auto">
          <a:xfrm>
            <a:off x="4716463" y="4033838"/>
            <a:ext cx="11525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solidFill>
                  <a:srgbClr val="FF0000"/>
                </a:solidFill>
              </a:rPr>
              <a:t>13 M</a:t>
            </a:r>
          </a:p>
          <a:p>
            <a:pPr eaLnBrk="1" hangingPunct="1">
              <a:spcBef>
                <a:spcPct val="50000"/>
              </a:spcBef>
            </a:pPr>
            <a:r>
              <a:rPr lang="en-US" sz="1600">
                <a:solidFill>
                  <a:srgbClr val="FF0000"/>
                </a:solidFill>
              </a:rPr>
              <a:t>Scholastic</a:t>
            </a:r>
            <a:r>
              <a:rPr lang="en-US" sz="1400" i="1">
                <a:solidFill>
                  <a:srgbClr val="FF0000"/>
                </a:solidFill>
              </a:rPr>
              <a:t>St Thomas</a:t>
            </a:r>
          </a:p>
        </p:txBody>
      </p:sp>
      <p:sp>
        <p:nvSpPr>
          <p:cNvPr id="47120" name="Text Box 16"/>
          <p:cNvSpPr txBox="1">
            <a:spLocks noChangeArrowheads="1"/>
          </p:cNvSpPr>
          <p:nvPr/>
        </p:nvSpPr>
        <p:spPr bwMode="auto">
          <a:xfrm>
            <a:off x="6245225" y="3998913"/>
            <a:ext cx="1497013"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solidFill>
                  <a:srgbClr val="FF0000"/>
                </a:solidFill>
              </a:rPr>
              <a:t>18 M</a:t>
            </a:r>
          </a:p>
          <a:p>
            <a:pPr eaLnBrk="1" hangingPunct="1">
              <a:spcBef>
                <a:spcPct val="50000"/>
              </a:spcBef>
            </a:pPr>
            <a:r>
              <a:rPr lang="en-US" sz="1600" i="1">
                <a:solidFill>
                  <a:srgbClr val="FF0000"/>
                </a:solidFill>
              </a:rPr>
              <a:t>Adam Smith</a:t>
            </a:r>
          </a:p>
        </p:txBody>
      </p:sp>
      <p:sp>
        <p:nvSpPr>
          <p:cNvPr id="47121" name="AutoShape 17"/>
          <p:cNvSpPr>
            <a:spLocks noChangeArrowheads="1"/>
          </p:cNvSpPr>
          <p:nvPr/>
        </p:nvSpPr>
        <p:spPr bwMode="auto">
          <a:xfrm>
            <a:off x="4356100" y="2060575"/>
            <a:ext cx="144463" cy="792163"/>
          </a:xfrm>
          <a:prstGeom prst="downArrow">
            <a:avLst>
              <a:gd name="adj1" fmla="val 50000"/>
              <a:gd name="adj2" fmla="val 1370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2" name="AutoShape 18"/>
          <p:cNvSpPr>
            <a:spLocks noChangeArrowheads="1"/>
          </p:cNvSpPr>
          <p:nvPr/>
        </p:nvSpPr>
        <p:spPr bwMode="auto">
          <a:xfrm>
            <a:off x="6013450" y="2060575"/>
            <a:ext cx="142875" cy="792163"/>
          </a:xfrm>
          <a:prstGeom prst="downArrow">
            <a:avLst>
              <a:gd name="adj1" fmla="val 50000"/>
              <a:gd name="adj2" fmla="val 13861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4" name="Text Box 20"/>
          <p:cNvSpPr txBox="1">
            <a:spLocks noChangeArrowheads="1"/>
          </p:cNvSpPr>
          <p:nvPr/>
        </p:nvSpPr>
        <p:spPr bwMode="auto">
          <a:xfrm>
            <a:off x="2051050" y="1239838"/>
            <a:ext cx="16573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7 M</a:t>
            </a:r>
          </a:p>
          <a:p>
            <a:pPr eaLnBrk="1" hangingPunct="1">
              <a:spcBef>
                <a:spcPct val="50000"/>
              </a:spcBef>
            </a:pPr>
            <a:r>
              <a:rPr lang="en-US" sz="1600"/>
              <a:t>Rasulullah SAW</a:t>
            </a:r>
          </a:p>
        </p:txBody>
      </p:sp>
      <p:sp>
        <p:nvSpPr>
          <p:cNvPr id="24598" name="Text Box 21"/>
          <p:cNvSpPr txBox="1">
            <a:spLocks noChangeArrowheads="1"/>
          </p:cNvSpPr>
          <p:nvPr/>
        </p:nvSpPr>
        <p:spPr bwMode="auto">
          <a:xfrm>
            <a:off x="2627313" y="1989138"/>
            <a:ext cx="1584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47126" name="Text Box 22"/>
          <p:cNvSpPr txBox="1">
            <a:spLocks noChangeArrowheads="1"/>
          </p:cNvSpPr>
          <p:nvPr/>
        </p:nvSpPr>
        <p:spPr bwMode="auto">
          <a:xfrm>
            <a:off x="2700338" y="1916113"/>
            <a:ext cx="12954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Periode I</a:t>
            </a:r>
          </a:p>
          <a:p>
            <a:pPr eaLnBrk="1" hangingPunct="1">
              <a:spcBef>
                <a:spcPct val="50000"/>
              </a:spcBef>
            </a:pPr>
            <a:r>
              <a:rPr lang="en-US" sz="1200" i="1"/>
              <a:t>Abu Yusuf, Abu Hanifa, dll</a:t>
            </a:r>
          </a:p>
        </p:txBody>
      </p:sp>
      <p:sp>
        <p:nvSpPr>
          <p:cNvPr id="47128" name="Text Box 24"/>
          <p:cNvSpPr txBox="1">
            <a:spLocks noChangeArrowheads="1"/>
          </p:cNvSpPr>
          <p:nvPr/>
        </p:nvSpPr>
        <p:spPr bwMode="auto">
          <a:xfrm>
            <a:off x="4643438" y="1844675"/>
            <a:ext cx="129698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Periode II</a:t>
            </a:r>
          </a:p>
          <a:p>
            <a:pPr eaLnBrk="1" hangingPunct="1">
              <a:spcBef>
                <a:spcPct val="50000"/>
              </a:spcBef>
            </a:pPr>
            <a:r>
              <a:rPr lang="en-US" sz="1200" i="1"/>
              <a:t>Al Ghazali, Taimiyah, Khaldun, dll</a:t>
            </a:r>
          </a:p>
        </p:txBody>
      </p:sp>
      <p:sp>
        <p:nvSpPr>
          <p:cNvPr id="47129" name="Text Box 25"/>
          <p:cNvSpPr txBox="1">
            <a:spLocks noChangeArrowheads="1"/>
          </p:cNvSpPr>
          <p:nvPr/>
        </p:nvSpPr>
        <p:spPr bwMode="auto">
          <a:xfrm>
            <a:off x="1331913" y="549275"/>
            <a:ext cx="59769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a:t>Pemikiran Ekonomi Dunia Islam</a:t>
            </a:r>
          </a:p>
        </p:txBody>
      </p:sp>
      <p:sp>
        <p:nvSpPr>
          <p:cNvPr id="47130" name="Text Box 26"/>
          <p:cNvSpPr txBox="1">
            <a:spLocks noChangeArrowheads="1"/>
          </p:cNvSpPr>
          <p:nvPr/>
        </p:nvSpPr>
        <p:spPr bwMode="auto">
          <a:xfrm>
            <a:off x="1476375" y="5084763"/>
            <a:ext cx="57594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a:solidFill>
                  <a:srgbClr val="63720C"/>
                </a:solidFill>
              </a:rPr>
              <a:t>Pemikiran Ekonomi di  Barat</a:t>
            </a:r>
          </a:p>
        </p:txBody>
      </p:sp>
    </p:spTree>
    <p:extLst>
      <p:ext uri="{BB962C8B-B14F-4D97-AF65-F5344CB8AC3E}">
        <p14:creationId xmlns:p14="http://schemas.microsoft.com/office/powerpoint/2010/main" val="4124357084"/>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47108"/>
                                        </p:tgtEl>
                                        <p:attrNameLst>
                                          <p:attrName>style.visibility</p:attrName>
                                        </p:attrNameLst>
                                      </p:cBhvr>
                                      <p:to>
                                        <p:strVal val="visible"/>
                                      </p:to>
                                    </p:set>
                                    <p:anim from="(-#ppt_w/2)" to="(#ppt_x)" calcmode="lin" valueType="num">
                                      <p:cBhvr>
                                        <p:cTn id="7" dur="600" fill="hold">
                                          <p:stCondLst>
                                            <p:cond delay="0"/>
                                          </p:stCondLst>
                                        </p:cTn>
                                        <p:tgtEl>
                                          <p:spTgt spid="47108"/>
                                        </p:tgtEl>
                                        <p:attrNameLst>
                                          <p:attrName>ppt_x</p:attrName>
                                        </p:attrNameLst>
                                      </p:cBhvr>
                                    </p:anim>
                                    <p:anim from="0" to="-1.0" calcmode="lin" valueType="num">
                                      <p:cBhvr>
                                        <p:cTn id="8" dur="200" decel="50000" autoRev="1" fill="hold">
                                          <p:stCondLst>
                                            <p:cond delay="600"/>
                                          </p:stCondLst>
                                        </p:cTn>
                                        <p:tgtEl>
                                          <p:spTgt spid="47108"/>
                                        </p:tgtEl>
                                        <p:attrNameLst>
                                          <p:attrName>xshear</p:attrName>
                                        </p:attrNameLst>
                                      </p:cBhvr>
                                    </p:anim>
                                    <p:animScale>
                                      <p:cBhvr>
                                        <p:cTn id="9" dur="200" decel="100000" autoRev="1" fill="hold">
                                          <p:stCondLst>
                                            <p:cond delay="600"/>
                                          </p:stCondLst>
                                        </p:cTn>
                                        <p:tgtEl>
                                          <p:spTgt spid="47108"/>
                                        </p:tgtEl>
                                      </p:cBhvr>
                                      <p:from x="100000" y="100000"/>
                                      <p:to x="80000" y="100000"/>
                                    </p:animScale>
                                    <p:anim by="(#ppt_h/3+#ppt_w*0.1)" calcmode="lin" valueType="num">
                                      <p:cBhvr additive="sum">
                                        <p:cTn id="10" dur="200" decel="100000" autoRev="1" fill="hold">
                                          <p:stCondLst>
                                            <p:cond delay="600"/>
                                          </p:stCondLst>
                                        </p:cTn>
                                        <p:tgtEl>
                                          <p:spTgt spid="47108"/>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7130"/>
                                        </p:tgtEl>
                                        <p:attrNameLst>
                                          <p:attrName>style.visibility</p:attrName>
                                        </p:attrNameLst>
                                      </p:cBhvr>
                                      <p:to>
                                        <p:strVal val="visible"/>
                                      </p:to>
                                    </p:set>
                                    <p:animEffect transition="in" filter="checkerboard(across)">
                                      <p:cBhvr>
                                        <p:cTn id="15" dur="500"/>
                                        <p:tgtEl>
                                          <p:spTgt spid="4713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47109"/>
                                        </p:tgtEl>
                                        <p:attrNameLst>
                                          <p:attrName>style.visibility</p:attrName>
                                        </p:attrNameLst>
                                      </p:cBhvr>
                                      <p:to>
                                        <p:strVal val="visible"/>
                                      </p:to>
                                    </p:set>
                                    <p:anim from="(-#ppt_w/2)" to="(#ppt_x)" calcmode="lin" valueType="num">
                                      <p:cBhvr>
                                        <p:cTn id="20" dur="600" fill="hold">
                                          <p:stCondLst>
                                            <p:cond delay="0"/>
                                          </p:stCondLst>
                                        </p:cTn>
                                        <p:tgtEl>
                                          <p:spTgt spid="47109"/>
                                        </p:tgtEl>
                                        <p:attrNameLst>
                                          <p:attrName>ppt_x</p:attrName>
                                        </p:attrNameLst>
                                      </p:cBhvr>
                                    </p:anim>
                                    <p:anim from="0" to="-1.0" calcmode="lin" valueType="num">
                                      <p:cBhvr>
                                        <p:cTn id="21" dur="200" decel="50000" autoRev="1" fill="hold">
                                          <p:stCondLst>
                                            <p:cond delay="600"/>
                                          </p:stCondLst>
                                        </p:cTn>
                                        <p:tgtEl>
                                          <p:spTgt spid="47109"/>
                                        </p:tgtEl>
                                        <p:attrNameLst>
                                          <p:attrName>xshear</p:attrName>
                                        </p:attrNameLst>
                                      </p:cBhvr>
                                    </p:anim>
                                    <p:animScale>
                                      <p:cBhvr>
                                        <p:cTn id="22" dur="200" decel="100000" autoRev="1" fill="hold">
                                          <p:stCondLst>
                                            <p:cond delay="600"/>
                                          </p:stCondLst>
                                        </p:cTn>
                                        <p:tgtEl>
                                          <p:spTgt spid="47109"/>
                                        </p:tgtEl>
                                      </p:cBhvr>
                                      <p:from x="100000" y="100000"/>
                                      <p:to x="80000" y="100000"/>
                                    </p:animScale>
                                    <p:anim by="(#ppt_h/3+#ppt_w*0.1)" calcmode="lin" valueType="num">
                                      <p:cBhvr additive="sum">
                                        <p:cTn id="23" dur="200" decel="100000" autoRev="1" fill="hold">
                                          <p:stCondLst>
                                            <p:cond delay="600"/>
                                          </p:stCondLst>
                                        </p:cTn>
                                        <p:tgtEl>
                                          <p:spTgt spid="47109"/>
                                        </p:tgtEl>
                                        <p:attrNameLst>
                                          <p:attrName>ppt_x</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47114"/>
                                        </p:tgtEl>
                                        <p:attrNameLst>
                                          <p:attrName>style.visibility</p:attrName>
                                        </p:attrNameLst>
                                      </p:cBhvr>
                                      <p:to>
                                        <p:strVal val="visible"/>
                                      </p:to>
                                    </p:set>
                                    <p:animEffect transition="in" filter="wipe(down)">
                                      <p:cBhvr>
                                        <p:cTn id="28" dur="580">
                                          <p:stCondLst>
                                            <p:cond delay="0"/>
                                          </p:stCondLst>
                                        </p:cTn>
                                        <p:tgtEl>
                                          <p:spTgt spid="47114"/>
                                        </p:tgtEl>
                                      </p:cBhvr>
                                    </p:animEffect>
                                    <p:anim calcmode="lin" valueType="num">
                                      <p:cBhvr>
                                        <p:cTn id="29" dur="1822" tmFilter="0,0; 0.14,0.36; 0.43,0.73; 0.71,0.91; 1.0,1.0">
                                          <p:stCondLst>
                                            <p:cond delay="0"/>
                                          </p:stCondLst>
                                        </p:cTn>
                                        <p:tgtEl>
                                          <p:spTgt spid="4711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711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711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711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7114"/>
                                        </p:tgtEl>
                                        <p:attrNameLst>
                                          <p:attrName>ppt_y</p:attrName>
                                        </p:attrNameLst>
                                      </p:cBhvr>
                                      <p:tavLst>
                                        <p:tav tm="0" fmla="#ppt_y-sin(pi*$)/81">
                                          <p:val>
                                            <p:fltVal val="0"/>
                                          </p:val>
                                        </p:tav>
                                        <p:tav tm="100000">
                                          <p:val>
                                            <p:fltVal val="1"/>
                                          </p:val>
                                        </p:tav>
                                      </p:tavLst>
                                    </p:anim>
                                    <p:animScale>
                                      <p:cBhvr>
                                        <p:cTn id="34" dur="26">
                                          <p:stCondLst>
                                            <p:cond delay="650"/>
                                          </p:stCondLst>
                                        </p:cTn>
                                        <p:tgtEl>
                                          <p:spTgt spid="47114"/>
                                        </p:tgtEl>
                                      </p:cBhvr>
                                      <p:to x="100000" y="60000"/>
                                    </p:animScale>
                                    <p:animScale>
                                      <p:cBhvr>
                                        <p:cTn id="35" dur="166" decel="50000">
                                          <p:stCondLst>
                                            <p:cond delay="676"/>
                                          </p:stCondLst>
                                        </p:cTn>
                                        <p:tgtEl>
                                          <p:spTgt spid="47114"/>
                                        </p:tgtEl>
                                      </p:cBhvr>
                                      <p:to x="100000" y="100000"/>
                                    </p:animScale>
                                    <p:animScale>
                                      <p:cBhvr>
                                        <p:cTn id="36" dur="26">
                                          <p:stCondLst>
                                            <p:cond delay="1312"/>
                                          </p:stCondLst>
                                        </p:cTn>
                                        <p:tgtEl>
                                          <p:spTgt spid="47114"/>
                                        </p:tgtEl>
                                      </p:cBhvr>
                                      <p:to x="100000" y="80000"/>
                                    </p:animScale>
                                    <p:animScale>
                                      <p:cBhvr>
                                        <p:cTn id="37" dur="166" decel="50000">
                                          <p:stCondLst>
                                            <p:cond delay="1338"/>
                                          </p:stCondLst>
                                        </p:cTn>
                                        <p:tgtEl>
                                          <p:spTgt spid="47114"/>
                                        </p:tgtEl>
                                      </p:cBhvr>
                                      <p:to x="100000" y="100000"/>
                                    </p:animScale>
                                    <p:animScale>
                                      <p:cBhvr>
                                        <p:cTn id="38" dur="26">
                                          <p:stCondLst>
                                            <p:cond delay="1642"/>
                                          </p:stCondLst>
                                        </p:cTn>
                                        <p:tgtEl>
                                          <p:spTgt spid="47114"/>
                                        </p:tgtEl>
                                      </p:cBhvr>
                                      <p:to x="100000" y="90000"/>
                                    </p:animScale>
                                    <p:animScale>
                                      <p:cBhvr>
                                        <p:cTn id="39" dur="166" decel="50000">
                                          <p:stCondLst>
                                            <p:cond delay="1668"/>
                                          </p:stCondLst>
                                        </p:cTn>
                                        <p:tgtEl>
                                          <p:spTgt spid="47114"/>
                                        </p:tgtEl>
                                      </p:cBhvr>
                                      <p:to x="100000" y="100000"/>
                                    </p:animScale>
                                    <p:animScale>
                                      <p:cBhvr>
                                        <p:cTn id="40" dur="26">
                                          <p:stCondLst>
                                            <p:cond delay="1808"/>
                                          </p:stCondLst>
                                        </p:cTn>
                                        <p:tgtEl>
                                          <p:spTgt spid="47114"/>
                                        </p:tgtEl>
                                      </p:cBhvr>
                                      <p:to x="100000" y="95000"/>
                                    </p:animScale>
                                    <p:animScale>
                                      <p:cBhvr>
                                        <p:cTn id="41" dur="166" decel="50000">
                                          <p:stCondLst>
                                            <p:cond delay="1834"/>
                                          </p:stCondLst>
                                        </p:cTn>
                                        <p:tgtEl>
                                          <p:spTgt spid="47114"/>
                                        </p:tgtEl>
                                      </p:cBhvr>
                                      <p:to x="100000" y="100000"/>
                                    </p:animScale>
                                  </p:childTnLst>
                                </p:cTn>
                              </p:par>
                            </p:childTnLst>
                          </p:cTn>
                        </p:par>
                      </p:childTnLst>
                    </p:cTn>
                  </p:par>
                  <p:par>
                    <p:cTn id="42" fill="hold" nodeType="clickPar">
                      <p:stCondLst>
                        <p:cond delay="indefinite"/>
                      </p:stCondLst>
                      <p:childTnLst>
                        <p:par>
                          <p:cTn id="43" fill="hold" nodeType="withGroup">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47110"/>
                                        </p:tgtEl>
                                        <p:attrNameLst>
                                          <p:attrName>style.visibility</p:attrName>
                                        </p:attrNameLst>
                                      </p:cBhvr>
                                      <p:to>
                                        <p:strVal val="visible"/>
                                      </p:to>
                                    </p:set>
                                    <p:animEffect transition="in" filter="wipe(down)">
                                      <p:cBhvr>
                                        <p:cTn id="46" dur="580">
                                          <p:stCondLst>
                                            <p:cond delay="0"/>
                                          </p:stCondLst>
                                        </p:cTn>
                                        <p:tgtEl>
                                          <p:spTgt spid="47110"/>
                                        </p:tgtEl>
                                      </p:cBhvr>
                                    </p:animEffect>
                                    <p:anim calcmode="lin" valueType="num">
                                      <p:cBhvr>
                                        <p:cTn id="47" dur="1822" tmFilter="0,0; 0.14,0.36; 0.43,0.73; 0.71,0.91; 1.0,1.0">
                                          <p:stCondLst>
                                            <p:cond delay="0"/>
                                          </p:stCondLst>
                                        </p:cTn>
                                        <p:tgtEl>
                                          <p:spTgt spid="47110"/>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47110"/>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47110"/>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47110"/>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47110"/>
                                        </p:tgtEl>
                                        <p:attrNameLst>
                                          <p:attrName>ppt_y</p:attrName>
                                        </p:attrNameLst>
                                      </p:cBhvr>
                                      <p:tavLst>
                                        <p:tav tm="0" fmla="#ppt_y-sin(pi*$)/81">
                                          <p:val>
                                            <p:fltVal val="0"/>
                                          </p:val>
                                        </p:tav>
                                        <p:tav tm="100000">
                                          <p:val>
                                            <p:fltVal val="1"/>
                                          </p:val>
                                        </p:tav>
                                      </p:tavLst>
                                    </p:anim>
                                    <p:animScale>
                                      <p:cBhvr>
                                        <p:cTn id="52" dur="26">
                                          <p:stCondLst>
                                            <p:cond delay="650"/>
                                          </p:stCondLst>
                                        </p:cTn>
                                        <p:tgtEl>
                                          <p:spTgt spid="47110"/>
                                        </p:tgtEl>
                                      </p:cBhvr>
                                      <p:to x="100000" y="60000"/>
                                    </p:animScale>
                                    <p:animScale>
                                      <p:cBhvr>
                                        <p:cTn id="53" dur="166" decel="50000">
                                          <p:stCondLst>
                                            <p:cond delay="676"/>
                                          </p:stCondLst>
                                        </p:cTn>
                                        <p:tgtEl>
                                          <p:spTgt spid="47110"/>
                                        </p:tgtEl>
                                      </p:cBhvr>
                                      <p:to x="100000" y="100000"/>
                                    </p:animScale>
                                    <p:animScale>
                                      <p:cBhvr>
                                        <p:cTn id="54" dur="26">
                                          <p:stCondLst>
                                            <p:cond delay="1312"/>
                                          </p:stCondLst>
                                        </p:cTn>
                                        <p:tgtEl>
                                          <p:spTgt spid="47110"/>
                                        </p:tgtEl>
                                      </p:cBhvr>
                                      <p:to x="100000" y="80000"/>
                                    </p:animScale>
                                    <p:animScale>
                                      <p:cBhvr>
                                        <p:cTn id="55" dur="166" decel="50000">
                                          <p:stCondLst>
                                            <p:cond delay="1338"/>
                                          </p:stCondLst>
                                        </p:cTn>
                                        <p:tgtEl>
                                          <p:spTgt spid="47110"/>
                                        </p:tgtEl>
                                      </p:cBhvr>
                                      <p:to x="100000" y="100000"/>
                                    </p:animScale>
                                    <p:animScale>
                                      <p:cBhvr>
                                        <p:cTn id="56" dur="26">
                                          <p:stCondLst>
                                            <p:cond delay="1642"/>
                                          </p:stCondLst>
                                        </p:cTn>
                                        <p:tgtEl>
                                          <p:spTgt spid="47110"/>
                                        </p:tgtEl>
                                      </p:cBhvr>
                                      <p:to x="100000" y="90000"/>
                                    </p:animScale>
                                    <p:animScale>
                                      <p:cBhvr>
                                        <p:cTn id="57" dur="166" decel="50000">
                                          <p:stCondLst>
                                            <p:cond delay="1668"/>
                                          </p:stCondLst>
                                        </p:cTn>
                                        <p:tgtEl>
                                          <p:spTgt spid="47110"/>
                                        </p:tgtEl>
                                      </p:cBhvr>
                                      <p:to x="100000" y="100000"/>
                                    </p:animScale>
                                    <p:animScale>
                                      <p:cBhvr>
                                        <p:cTn id="58" dur="26">
                                          <p:stCondLst>
                                            <p:cond delay="1808"/>
                                          </p:stCondLst>
                                        </p:cTn>
                                        <p:tgtEl>
                                          <p:spTgt spid="47110"/>
                                        </p:tgtEl>
                                      </p:cBhvr>
                                      <p:to x="100000" y="95000"/>
                                    </p:animScale>
                                    <p:animScale>
                                      <p:cBhvr>
                                        <p:cTn id="59" dur="166" decel="50000">
                                          <p:stCondLst>
                                            <p:cond delay="1834"/>
                                          </p:stCondLst>
                                        </p:cTn>
                                        <p:tgtEl>
                                          <p:spTgt spid="47110"/>
                                        </p:tgtEl>
                                      </p:cBhvr>
                                      <p:to x="100000" y="100000"/>
                                    </p:animScale>
                                  </p:childTnLst>
                                </p:cTn>
                              </p:par>
                            </p:childTnLst>
                          </p:cTn>
                        </p:par>
                      </p:childTnLst>
                    </p:cTn>
                  </p:par>
                  <p:par>
                    <p:cTn id="60" fill="hold" nodeType="clickPar">
                      <p:stCondLst>
                        <p:cond delay="indefinite"/>
                      </p:stCondLst>
                      <p:childTnLst>
                        <p:par>
                          <p:cTn id="61" fill="hold" nodeType="withGroup">
                            <p:stCondLst>
                              <p:cond delay="0"/>
                            </p:stCondLst>
                            <p:childTnLst>
                              <p:par>
                                <p:cTn id="62" presetID="26" presetClass="entr" presetSubtype="0" fill="hold" grpId="0" nodeType="clickEffect">
                                  <p:stCondLst>
                                    <p:cond delay="0"/>
                                  </p:stCondLst>
                                  <p:childTnLst>
                                    <p:set>
                                      <p:cBhvr>
                                        <p:cTn id="63" dur="1" fill="hold">
                                          <p:stCondLst>
                                            <p:cond delay="0"/>
                                          </p:stCondLst>
                                        </p:cTn>
                                        <p:tgtEl>
                                          <p:spTgt spid="47116"/>
                                        </p:tgtEl>
                                        <p:attrNameLst>
                                          <p:attrName>style.visibility</p:attrName>
                                        </p:attrNameLst>
                                      </p:cBhvr>
                                      <p:to>
                                        <p:strVal val="visible"/>
                                      </p:to>
                                    </p:set>
                                    <p:animEffect transition="in" filter="wipe(down)">
                                      <p:cBhvr>
                                        <p:cTn id="64" dur="580">
                                          <p:stCondLst>
                                            <p:cond delay="0"/>
                                          </p:stCondLst>
                                        </p:cTn>
                                        <p:tgtEl>
                                          <p:spTgt spid="47116"/>
                                        </p:tgtEl>
                                      </p:cBhvr>
                                    </p:animEffect>
                                    <p:anim calcmode="lin" valueType="num">
                                      <p:cBhvr>
                                        <p:cTn id="65" dur="1822" tmFilter="0,0; 0.14,0.36; 0.43,0.73; 0.71,0.91; 1.0,1.0">
                                          <p:stCondLst>
                                            <p:cond delay="0"/>
                                          </p:stCondLst>
                                        </p:cTn>
                                        <p:tgtEl>
                                          <p:spTgt spid="47116"/>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47116"/>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47116"/>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47116"/>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47116"/>
                                        </p:tgtEl>
                                        <p:attrNameLst>
                                          <p:attrName>ppt_y</p:attrName>
                                        </p:attrNameLst>
                                      </p:cBhvr>
                                      <p:tavLst>
                                        <p:tav tm="0" fmla="#ppt_y-sin(pi*$)/81">
                                          <p:val>
                                            <p:fltVal val="0"/>
                                          </p:val>
                                        </p:tav>
                                        <p:tav tm="100000">
                                          <p:val>
                                            <p:fltVal val="1"/>
                                          </p:val>
                                        </p:tav>
                                      </p:tavLst>
                                    </p:anim>
                                    <p:animScale>
                                      <p:cBhvr>
                                        <p:cTn id="70" dur="26">
                                          <p:stCondLst>
                                            <p:cond delay="650"/>
                                          </p:stCondLst>
                                        </p:cTn>
                                        <p:tgtEl>
                                          <p:spTgt spid="47116"/>
                                        </p:tgtEl>
                                      </p:cBhvr>
                                      <p:to x="100000" y="60000"/>
                                    </p:animScale>
                                    <p:animScale>
                                      <p:cBhvr>
                                        <p:cTn id="71" dur="166" decel="50000">
                                          <p:stCondLst>
                                            <p:cond delay="676"/>
                                          </p:stCondLst>
                                        </p:cTn>
                                        <p:tgtEl>
                                          <p:spTgt spid="47116"/>
                                        </p:tgtEl>
                                      </p:cBhvr>
                                      <p:to x="100000" y="100000"/>
                                    </p:animScale>
                                    <p:animScale>
                                      <p:cBhvr>
                                        <p:cTn id="72" dur="26">
                                          <p:stCondLst>
                                            <p:cond delay="1312"/>
                                          </p:stCondLst>
                                        </p:cTn>
                                        <p:tgtEl>
                                          <p:spTgt spid="47116"/>
                                        </p:tgtEl>
                                      </p:cBhvr>
                                      <p:to x="100000" y="80000"/>
                                    </p:animScale>
                                    <p:animScale>
                                      <p:cBhvr>
                                        <p:cTn id="73" dur="166" decel="50000">
                                          <p:stCondLst>
                                            <p:cond delay="1338"/>
                                          </p:stCondLst>
                                        </p:cTn>
                                        <p:tgtEl>
                                          <p:spTgt spid="47116"/>
                                        </p:tgtEl>
                                      </p:cBhvr>
                                      <p:to x="100000" y="100000"/>
                                    </p:animScale>
                                    <p:animScale>
                                      <p:cBhvr>
                                        <p:cTn id="74" dur="26">
                                          <p:stCondLst>
                                            <p:cond delay="1642"/>
                                          </p:stCondLst>
                                        </p:cTn>
                                        <p:tgtEl>
                                          <p:spTgt spid="47116"/>
                                        </p:tgtEl>
                                      </p:cBhvr>
                                      <p:to x="100000" y="90000"/>
                                    </p:animScale>
                                    <p:animScale>
                                      <p:cBhvr>
                                        <p:cTn id="75" dur="166" decel="50000">
                                          <p:stCondLst>
                                            <p:cond delay="1668"/>
                                          </p:stCondLst>
                                        </p:cTn>
                                        <p:tgtEl>
                                          <p:spTgt spid="47116"/>
                                        </p:tgtEl>
                                      </p:cBhvr>
                                      <p:to x="100000" y="100000"/>
                                    </p:animScale>
                                    <p:animScale>
                                      <p:cBhvr>
                                        <p:cTn id="76" dur="26">
                                          <p:stCondLst>
                                            <p:cond delay="1808"/>
                                          </p:stCondLst>
                                        </p:cTn>
                                        <p:tgtEl>
                                          <p:spTgt spid="47116"/>
                                        </p:tgtEl>
                                      </p:cBhvr>
                                      <p:to x="100000" y="95000"/>
                                    </p:animScale>
                                    <p:animScale>
                                      <p:cBhvr>
                                        <p:cTn id="77" dur="166" decel="50000">
                                          <p:stCondLst>
                                            <p:cond delay="1834"/>
                                          </p:stCondLst>
                                        </p:cTn>
                                        <p:tgtEl>
                                          <p:spTgt spid="47116"/>
                                        </p:tgtEl>
                                      </p:cBhvr>
                                      <p:to x="100000" y="100000"/>
                                    </p:animScale>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47112"/>
                                        </p:tgtEl>
                                        <p:attrNameLst>
                                          <p:attrName>style.visibility</p:attrName>
                                        </p:attrNameLst>
                                      </p:cBhvr>
                                      <p:to>
                                        <p:strVal val="visible"/>
                                      </p:to>
                                    </p:set>
                                    <p:anim calcmode="lin" valueType="num">
                                      <p:cBhvr additive="base">
                                        <p:cTn id="82" dur="500" fill="hold"/>
                                        <p:tgtEl>
                                          <p:spTgt spid="47112"/>
                                        </p:tgtEl>
                                        <p:attrNameLst>
                                          <p:attrName>ppt_x</p:attrName>
                                        </p:attrNameLst>
                                      </p:cBhvr>
                                      <p:tavLst>
                                        <p:tav tm="0">
                                          <p:val>
                                            <p:strVal val="#ppt_x"/>
                                          </p:val>
                                        </p:tav>
                                        <p:tav tm="100000">
                                          <p:val>
                                            <p:strVal val="#ppt_x"/>
                                          </p:val>
                                        </p:tav>
                                      </p:tavLst>
                                    </p:anim>
                                    <p:anim calcmode="lin" valueType="num">
                                      <p:cBhvr additive="base">
                                        <p:cTn id="83" dur="500" fill="hold"/>
                                        <p:tgtEl>
                                          <p:spTgt spid="47112"/>
                                        </p:tgtEl>
                                        <p:attrNameLst>
                                          <p:attrName>ppt_y</p:attrName>
                                        </p:attrNameLst>
                                      </p:cBhvr>
                                      <p:tavLst>
                                        <p:tav tm="0">
                                          <p:val>
                                            <p:strVal val="1+#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47119"/>
                                        </p:tgtEl>
                                        <p:attrNameLst>
                                          <p:attrName>style.visibility</p:attrName>
                                        </p:attrNameLst>
                                      </p:cBhvr>
                                      <p:to>
                                        <p:strVal val="visible"/>
                                      </p:to>
                                    </p:set>
                                    <p:animEffect transition="in" filter="wipe(down)">
                                      <p:cBhvr>
                                        <p:cTn id="88" dur="580">
                                          <p:stCondLst>
                                            <p:cond delay="0"/>
                                          </p:stCondLst>
                                        </p:cTn>
                                        <p:tgtEl>
                                          <p:spTgt spid="47119"/>
                                        </p:tgtEl>
                                      </p:cBhvr>
                                    </p:animEffect>
                                    <p:anim calcmode="lin" valueType="num">
                                      <p:cBhvr>
                                        <p:cTn id="89" dur="1822" tmFilter="0,0; 0.14,0.36; 0.43,0.73; 0.71,0.91; 1.0,1.0">
                                          <p:stCondLst>
                                            <p:cond delay="0"/>
                                          </p:stCondLst>
                                        </p:cTn>
                                        <p:tgtEl>
                                          <p:spTgt spid="47119"/>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47119"/>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47119"/>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47119"/>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47119"/>
                                        </p:tgtEl>
                                        <p:attrNameLst>
                                          <p:attrName>ppt_y</p:attrName>
                                        </p:attrNameLst>
                                      </p:cBhvr>
                                      <p:tavLst>
                                        <p:tav tm="0" fmla="#ppt_y-sin(pi*$)/81">
                                          <p:val>
                                            <p:fltVal val="0"/>
                                          </p:val>
                                        </p:tav>
                                        <p:tav tm="100000">
                                          <p:val>
                                            <p:fltVal val="1"/>
                                          </p:val>
                                        </p:tav>
                                      </p:tavLst>
                                    </p:anim>
                                    <p:animScale>
                                      <p:cBhvr>
                                        <p:cTn id="94" dur="26">
                                          <p:stCondLst>
                                            <p:cond delay="650"/>
                                          </p:stCondLst>
                                        </p:cTn>
                                        <p:tgtEl>
                                          <p:spTgt spid="47119"/>
                                        </p:tgtEl>
                                      </p:cBhvr>
                                      <p:to x="100000" y="60000"/>
                                    </p:animScale>
                                    <p:animScale>
                                      <p:cBhvr>
                                        <p:cTn id="95" dur="166" decel="50000">
                                          <p:stCondLst>
                                            <p:cond delay="676"/>
                                          </p:stCondLst>
                                        </p:cTn>
                                        <p:tgtEl>
                                          <p:spTgt spid="47119"/>
                                        </p:tgtEl>
                                      </p:cBhvr>
                                      <p:to x="100000" y="100000"/>
                                    </p:animScale>
                                    <p:animScale>
                                      <p:cBhvr>
                                        <p:cTn id="96" dur="26">
                                          <p:stCondLst>
                                            <p:cond delay="1312"/>
                                          </p:stCondLst>
                                        </p:cTn>
                                        <p:tgtEl>
                                          <p:spTgt spid="47119"/>
                                        </p:tgtEl>
                                      </p:cBhvr>
                                      <p:to x="100000" y="80000"/>
                                    </p:animScale>
                                    <p:animScale>
                                      <p:cBhvr>
                                        <p:cTn id="97" dur="166" decel="50000">
                                          <p:stCondLst>
                                            <p:cond delay="1338"/>
                                          </p:stCondLst>
                                        </p:cTn>
                                        <p:tgtEl>
                                          <p:spTgt spid="47119"/>
                                        </p:tgtEl>
                                      </p:cBhvr>
                                      <p:to x="100000" y="100000"/>
                                    </p:animScale>
                                    <p:animScale>
                                      <p:cBhvr>
                                        <p:cTn id="98" dur="26">
                                          <p:stCondLst>
                                            <p:cond delay="1642"/>
                                          </p:stCondLst>
                                        </p:cTn>
                                        <p:tgtEl>
                                          <p:spTgt spid="47119"/>
                                        </p:tgtEl>
                                      </p:cBhvr>
                                      <p:to x="100000" y="90000"/>
                                    </p:animScale>
                                    <p:animScale>
                                      <p:cBhvr>
                                        <p:cTn id="99" dur="166" decel="50000">
                                          <p:stCondLst>
                                            <p:cond delay="1668"/>
                                          </p:stCondLst>
                                        </p:cTn>
                                        <p:tgtEl>
                                          <p:spTgt spid="47119"/>
                                        </p:tgtEl>
                                      </p:cBhvr>
                                      <p:to x="100000" y="100000"/>
                                    </p:animScale>
                                    <p:animScale>
                                      <p:cBhvr>
                                        <p:cTn id="100" dur="26">
                                          <p:stCondLst>
                                            <p:cond delay="1808"/>
                                          </p:stCondLst>
                                        </p:cTn>
                                        <p:tgtEl>
                                          <p:spTgt spid="47119"/>
                                        </p:tgtEl>
                                      </p:cBhvr>
                                      <p:to x="100000" y="95000"/>
                                    </p:animScale>
                                    <p:animScale>
                                      <p:cBhvr>
                                        <p:cTn id="101" dur="166" decel="50000">
                                          <p:stCondLst>
                                            <p:cond delay="1834"/>
                                          </p:stCondLst>
                                        </p:cTn>
                                        <p:tgtEl>
                                          <p:spTgt spid="47119"/>
                                        </p:tgtEl>
                                      </p:cBhvr>
                                      <p:to x="100000" y="100000"/>
                                    </p:animScale>
                                  </p:childTnLst>
                                </p:cTn>
                              </p:par>
                            </p:childTnLst>
                          </p:cTn>
                        </p:par>
                      </p:childTnLst>
                    </p:cTn>
                  </p:par>
                  <p:par>
                    <p:cTn id="102" fill="hold" nodeType="clickPar">
                      <p:stCondLst>
                        <p:cond delay="indefinite"/>
                      </p:stCondLst>
                      <p:childTnLst>
                        <p:par>
                          <p:cTn id="103" fill="hold" nodeType="withGroup">
                            <p:stCondLst>
                              <p:cond delay="0"/>
                            </p:stCondLst>
                            <p:childTnLst>
                              <p:par>
                                <p:cTn id="104" presetID="8" presetClass="entr" presetSubtype="16" fill="hold" grpId="0" nodeType="clickEffect">
                                  <p:stCondLst>
                                    <p:cond delay="0"/>
                                  </p:stCondLst>
                                  <p:childTnLst>
                                    <p:set>
                                      <p:cBhvr>
                                        <p:cTn id="105" dur="1" fill="hold">
                                          <p:stCondLst>
                                            <p:cond delay="0"/>
                                          </p:stCondLst>
                                        </p:cTn>
                                        <p:tgtEl>
                                          <p:spTgt spid="47113"/>
                                        </p:tgtEl>
                                        <p:attrNameLst>
                                          <p:attrName>style.visibility</p:attrName>
                                        </p:attrNameLst>
                                      </p:cBhvr>
                                      <p:to>
                                        <p:strVal val="visible"/>
                                      </p:to>
                                    </p:set>
                                    <p:animEffect transition="in" filter="diamond(in)">
                                      <p:cBhvr>
                                        <p:cTn id="106" dur="2000"/>
                                        <p:tgtEl>
                                          <p:spTgt spid="47113"/>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47120"/>
                                        </p:tgtEl>
                                        <p:attrNameLst>
                                          <p:attrName>style.visibility</p:attrName>
                                        </p:attrNameLst>
                                      </p:cBhvr>
                                      <p:to>
                                        <p:strVal val="visible"/>
                                      </p:to>
                                    </p:set>
                                    <p:animEffect transition="in" filter="wipe(down)">
                                      <p:cBhvr>
                                        <p:cTn id="111" dur="580">
                                          <p:stCondLst>
                                            <p:cond delay="0"/>
                                          </p:stCondLst>
                                        </p:cTn>
                                        <p:tgtEl>
                                          <p:spTgt spid="47120"/>
                                        </p:tgtEl>
                                      </p:cBhvr>
                                    </p:animEffect>
                                    <p:anim calcmode="lin" valueType="num">
                                      <p:cBhvr>
                                        <p:cTn id="112" dur="1822" tmFilter="0,0; 0.14,0.36; 0.43,0.73; 0.71,0.91; 1.0,1.0">
                                          <p:stCondLst>
                                            <p:cond delay="0"/>
                                          </p:stCondLst>
                                        </p:cTn>
                                        <p:tgtEl>
                                          <p:spTgt spid="47120"/>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47120"/>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47120"/>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47120"/>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47120"/>
                                        </p:tgtEl>
                                        <p:attrNameLst>
                                          <p:attrName>ppt_y</p:attrName>
                                        </p:attrNameLst>
                                      </p:cBhvr>
                                      <p:tavLst>
                                        <p:tav tm="0" fmla="#ppt_y-sin(pi*$)/81">
                                          <p:val>
                                            <p:fltVal val="0"/>
                                          </p:val>
                                        </p:tav>
                                        <p:tav tm="100000">
                                          <p:val>
                                            <p:fltVal val="1"/>
                                          </p:val>
                                        </p:tav>
                                      </p:tavLst>
                                    </p:anim>
                                    <p:animScale>
                                      <p:cBhvr>
                                        <p:cTn id="117" dur="26">
                                          <p:stCondLst>
                                            <p:cond delay="650"/>
                                          </p:stCondLst>
                                        </p:cTn>
                                        <p:tgtEl>
                                          <p:spTgt spid="47120"/>
                                        </p:tgtEl>
                                      </p:cBhvr>
                                      <p:to x="100000" y="60000"/>
                                    </p:animScale>
                                    <p:animScale>
                                      <p:cBhvr>
                                        <p:cTn id="118" dur="166" decel="50000">
                                          <p:stCondLst>
                                            <p:cond delay="676"/>
                                          </p:stCondLst>
                                        </p:cTn>
                                        <p:tgtEl>
                                          <p:spTgt spid="47120"/>
                                        </p:tgtEl>
                                      </p:cBhvr>
                                      <p:to x="100000" y="100000"/>
                                    </p:animScale>
                                    <p:animScale>
                                      <p:cBhvr>
                                        <p:cTn id="119" dur="26">
                                          <p:stCondLst>
                                            <p:cond delay="1312"/>
                                          </p:stCondLst>
                                        </p:cTn>
                                        <p:tgtEl>
                                          <p:spTgt spid="47120"/>
                                        </p:tgtEl>
                                      </p:cBhvr>
                                      <p:to x="100000" y="80000"/>
                                    </p:animScale>
                                    <p:animScale>
                                      <p:cBhvr>
                                        <p:cTn id="120" dur="166" decel="50000">
                                          <p:stCondLst>
                                            <p:cond delay="1338"/>
                                          </p:stCondLst>
                                        </p:cTn>
                                        <p:tgtEl>
                                          <p:spTgt spid="47120"/>
                                        </p:tgtEl>
                                      </p:cBhvr>
                                      <p:to x="100000" y="100000"/>
                                    </p:animScale>
                                    <p:animScale>
                                      <p:cBhvr>
                                        <p:cTn id="121" dur="26">
                                          <p:stCondLst>
                                            <p:cond delay="1642"/>
                                          </p:stCondLst>
                                        </p:cTn>
                                        <p:tgtEl>
                                          <p:spTgt spid="47120"/>
                                        </p:tgtEl>
                                      </p:cBhvr>
                                      <p:to x="100000" y="90000"/>
                                    </p:animScale>
                                    <p:animScale>
                                      <p:cBhvr>
                                        <p:cTn id="122" dur="166" decel="50000">
                                          <p:stCondLst>
                                            <p:cond delay="1668"/>
                                          </p:stCondLst>
                                        </p:cTn>
                                        <p:tgtEl>
                                          <p:spTgt spid="47120"/>
                                        </p:tgtEl>
                                      </p:cBhvr>
                                      <p:to x="100000" y="100000"/>
                                    </p:animScale>
                                    <p:animScale>
                                      <p:cBhvr>
                                        <p:cTn id="123" dur="26">
                                          <p:stCondLst>
                                            <p:cond delay="1808"/>
                                          </p:stCondLst>
                                        </p:cTn>
                                        <p:tgtEl>
                                          <p:spTgt spid="47120"/>
                                        </p:tgtEl>
                                      </p:cBhvr>
                                      <p:to x="100000" y="95000"/>
                                    </p:animScale>
                                    <p:animScale>
                                      <p:cBhvr>
                                        <p:cTn id="124" dur="166" decel="50000">
                                          <p:stCondLst>
                                            <p:cond delay="1834"/>
                                          </p:stCondLst>
                                        </p:cTn>
                                        <p:tgtEl>
                                          <p:spTgt spid="47120"/>
                                        </p:tgtEl>
                                      </p:cBhvr>
                                      <p:to x="100000" y="100000"/>
                                    </p:animScale>
                                  </p:childTnLst>
                                </p:cTn>
                              </p:par>
                            </p:childTnLst>
                          </p:cTn>
                        </p:par>
                      </p:childTnLst>
                    </p:cTn>
                  </p:par>
                  <p:par>
                    <p:cTn id="125" fill="hold" nodeType="clickPar">
                      <p:stCondLst>
                        <p:cond delay="indefinite"/>
                      </p:stCondLst>
                      <p:childTnLst>
                        <p:par>
                          <p:cTn id="126" fill="hold" nodeType="withGroup">
                            <p:stCondLst>
                              <p:cond delay="0"/>
                            </p:stCondLst>
                            <p:childTnLst>
                              <p:par>
                                <p:cTn id="127" presetID="8" presetClass="entr" presetSubtype="16" fill="hold" grpId="0" nodeType="clickEffect">
                                  <p:stCondLst>
                                    <p:cond delay="0"/>
                                  </p:stCondLst>
                                  <p:childTnLst>
                                    <p:set>
                                      <p:cBhvr>
                                        <p:cTn id="128" dur="1" fill="hold">
                                          <p:stCondLst>
                                            <p:cond delay="0"/>
                                          </p:stCondLst>
                                        </p:cTn>
                                        <p:tgtEl>
                                          <p:spTgt spid="47117"/>
                                        </p:tgtEl>
                                        <p:attrNameLst>
                                          <p:attrName>style.visibility</p:attrName>
                                        </p:attrNameLst>
                                      </p:cBhvr>
                                      <p:to>
                                        <p:strVal val="visible"/>
                                      </p:to>
                                    </p:set>
                                    <p:animEffect transition="in" filter="diamond(in)">
                                      <p:cBhvr>
                                        <p:cTn id="129" dur="2000"/>
                                        <p:tgtEl>
                                          <p:spTgt spid="47117"/>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30" presetClass="entr" presetSubtype="0" fill="hold" grpId="0" nodeType="clickEffect">
                                  <p:stCondLst>
                                    <p:cond delay="0"/>
                                  </p:stCondLst>
                                  <p:childTnLst>
                                    <p:set>
                                      <p:cBhvr>
                                        <p:cTn id="133" dur="1" fill="hold">
                                          <p:stCondLst>
                                            <p:cond delay="0"/>
                                          </p:stCondLst>
                                        </p:cTn>
                                        <p:tgtEl>
                                          <p:spTgt spid="47118"/>
                                        </p:tgtEl>
                                        <p:attrNameLst>
                                          <p:attrName>style.visibility</p:attrName>
                                        </p:attrNameLst>
                                      </p:cBhvr>
                                      <p:to>
                                        <p:strVal val="visible"/>
                                      </p:to>
                                    </p:set>
                                    <p:animEffect transition="in" filter="fade">
                                      <p:cBhvr>
                                        <p:cTn id="134" dur="800" decel="100000"/>
                                        <p:tgtEl>
                                          <p:spTgt spid="47118"/>
                                        </p:tgtEl>
                                      </p:cBhvr>
                                    </p:animEffect>
                                    <p:anim calcmode="lin" valueType="num">
                                      <p:cBhvr>
                                        <p:cTn id="135" dur="800" decel="100000" fill="hold"/>
                                        <p:tgtEl>
                                          <p:spTgt spid="47118"/>
                                        </p:tgtEl>
                                        <p:attrNameLst>
                                          <p:attrName>style.rotation</p:attrName>
                                        </p:attrNameLst>
                                      </p:cBhvr>
                                      <p:tavLst>
                                        <p:tav tm="0">
                                          <p:val>
                                            <p:fltVal val="-90"/>
                                          </p:val>
                                        </p:tav>
                                        <p:tav tm="100000">
                                          <p:val>
                                            <p:fltVal val="0"/>
                                          </p:val>
                                        </p:tav>
                                      </p:tavLst>
                                    </p:anim>
                                    <p:anim calcmode="lin" valueType="num">
                                      <p:cBhvr>
                                        <p:cTn id="136" dur="800" decel="100000" fill="hold"/>
                                        <p:tgtEl>
                                          <p:spTgt spid="47118"/>
                                        </p:tgtEl>
                                        <p:attrNameLst>
                                          <p:attrName>ppt_x</p:attrName>
                                        </p:attrNameLst>
                                      </p:cBhvr>
                                      <p:tavLst>
                                        <p:tav tm="0">
                                          <p:val>
                                            <p:strVal val="#ppt_x+0.4"/>
                                          </p:val>
                                        </p:tav>
                                        <p:tav tm="100000">
                                          <p:val>
                                            <p:strVal val="#ppt_x-0.05"/>
                                          </p:val>
                                        </p:tav>
                                      </p:tavLst>
                                    </p:anim>
                                    <p:anim calcmode="lin" valueType="num">
                                      <p:cBhvr>
                                        <p:cTn id="137" dur="800" decel="100000" fill="hold"/>
                                        <p:tgtEl>
                                          <p:spTgt spid="47118"/>
                                        </p:tgtEl>
                                        <p:attrNameLst>
                                          <p:attrName>ppt_y</p:attrName>
                                        </p:attrNameLst>
                                      </p:cBhvr>
                                      <p:tavLst>
                                        <p:tav tm="0">
                                          <p:val>
                                            <p:strVal val="#ppt_y-0.4"/>
                                          </p:val>
                                        </p:tav>
                                        <p:tav tm="100000">
                                          <p:val>
                                            <p:strVal val="#ppt_y+0.1"/>
                                          </p:val>
                                        </p:tav>
                                      </p:tavLst>
                                    </p:anim>
                                    <p:anim calcmode="lin" valueType="num">
                                      <p:cBhvr>
                                        <p:cTn id="138" dur="200" accel="100000" fill="hold">
                                          <p:stCondLst>
                                            <p:cond delay="800"/>
                                          </p:stCondLst>
                                        </p:cTn>
                                        <p:tgtEl>
                                          <p:spTgt spid="47118"/>
                                        </p:tgtEl>
                                        <p:attrNameLst>
                                          <p:attrName>ppt_x</p:attrName>
                                        </p:attrNameLst>
                                      </p:cBhvr>
                                      <p:tavLst>
                                        <p:tav tm="0">
                                          <p:val>
                                            <p:strVal val="#ppt_x-0.05"/>
                                          </p:val>
                                        </p:tav>
                                        <p:tav tm="100000">
                                          <p:val>
                                            <p:strVal val="#ppt_x"/>
                                          </p:val>
                                        </p:tav>
                                      </p:tavLst>
                                    </p:anim>
                                    <p:anim calcmode="lin" valueType="num">
                                      <p:cBhvr>
                                        <p:cTn id="139" dur="200" accel="100000" fill="hold">
                                          <p:stCondLst>
                                            <p:cond delay="800"/>
                                          </p:stCondLst>
                                        </p:cTn>
                                        <p:tgtEl>
                                          <p:spTgt spid="47118"/>
                                        </p:tgtEl>
                                        <p:attrNameLst>
                                          <p:attrName>ppt_y</p:attrName>
                                        </p:attrNameLst>
                                      </p:cBhvr>
                                      <p:tavLst>
                                        <p:tav tm="0">
                                          <p:val>
                                            <p:strVal val="#ppt_y+0.1"/>
                                          </p:val>
                                        </p:tav>
                                        <p:tav tm="100000">
                                          <p:val>
                                            <p:strVal val="#ppt_y"/>
                                          </p:val>
                                        </p:tav>
                                      </p:tavLst>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5" presetClass="entr" presetSubtype="10" fill="hold" grpId="0" nodeType="clickEffect">
                                  <p:stCondLst>
                                    <p:cond delay="0"/>
                                  </p:stCondLst>
                                  <p:childTnLst>
                                    <p:set>
                                      <p:cBhvr>
                                        <p:cTn id="143" dur="1" fill="hold">
                                          <p:stCondLst>
                                            <p:cond delay="0"/>
                                          </p:stCondLst>
                                        </p:cTn>
                                        <p:tgtEl>
                                          <p:spTgt spid="47129"/>
                                        </p:tgtEl>
                                        <p:attrNameLst>
                                          <p:attrName>style.visibility</p:attrName>
                                        </p:attrNameLst>
                                      </p:cBhvr>
                                      <p:to>
                                        <p:strVal val="visible"/>
                                      </p:to>
                                    </p:set>
                                    <p:animEffect transition="in" filter="checkerboard(across)">
                                      <p:cBhvr>
                                        <p:cTn id="144" dur="500"/>
                                        <p:tgtEl>
                                          <p:spTgt spid="47129"/>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34" presetClass="entr" presetSubtype="0" fill="hold" grpId="0" nodeType="clickEffect">
                                  <p:stCondLst>
                                    <p:cond delay="0"/>
                                  </p:stCondLst>
                                  <p:childTnLst>
                                    <p:set>
                                      <p:cBhvr>
                                        <p:cTn id="148" dur="1" fill="hold">
                                          <p:stCondLst>
                                            <p:cond delay="0"/>
                                          </p:stCondLst>
                                        </p:cTn>
                                        <p:tgtEl>
                                          <p:spTgt spid="47111"/>
                                        </p:tgtEl>
                                        <p:attrNameLst>
                                          <p:attrName>style.visibility</p:attrName>
                                        </p:attrNameLst>
                                      </p:cBhvr>
                                      <p:to>
                                        <p:strVal val="visible"/>
                                      </p:to>
                                    </p:set>
                                    <p:anim from="(-#ppt_w/2)" to="(#ppt_x)" calcmode="lin" valueType="num">
                                      <p:cBhvr>
                                        <p:cTn id="149" dur="600" fill="hold">
                                          <p:stCondLst>
                                            <p:cond delay="0"/>
                                          </p:stCondLst>
                                        </p:cTn>
                                        <p:tgtEl>
                                          <p:spTgt spid="47111"/>
                                        </p:tgtEl>
                                        <p:attrNameLst>
                                          <p:attrName>ppt_x</p:attrName>
                                        </p:attrNameLst>
                                      </p:cBhvr>
                                    </p:anim>
                                    <p:anim from="0" to="-1.0" calcmode="lin" valueType="num">
                                      <p:cBhvr>
                                        <p:cTn id="150" dur="200" decel="50000" autoRev="1" fill="hold">
                                          <p:stCondLst>
                                            <p:cond delay="600"/>
                                          </p:stCondLst>
                                        </p:cTn>
                                        <p:tgtEl>
                                          <p:spTgt spid="47111"/>
                                        </p:tgtEl>
                                        <p:attrNameLst>
                                          <p:attrName>xshear</p:attrName>
                                        </p:attrNameLst>
                                      </p:cBhvr>
                                    </p:anim>
                                    <p:animScale>
                                      <p:cBhvr>
                                        <p:cTn id="151" dur="200" decel="100000" autoRev="1" fill="hold">
                                          <p:stCondLst>
                                            <p:cond delay="600"/>
                                          </p:stCondLst>
                                        </p:cTn>
                                        <p:tgtEl>
                                          <p:spTgt spid="47111"/>
                                        </p:tgtEl>
                                      </p:cBhvr>
                                      <p:from x="100000" y="100000"/>
                                      <p:to x="80000" y="100000"/>
                                    </p:animScale>
                                    <p:anim by="(#ppt_h/3+#ppt_w*0.1)" calcmode="lin" valueType="num">
                                      <p:cBhvr additive="sum">
                                        <p:cTn id="152" dur="200" decel="100000" autoRev="1" fill="hold">
                                          <p:stCondLst>
                                            <p:cond delay="600"/>
                                          </p:stCondLst>
                                        </p:cTn>
                                        <p:tgtEl>
                                          <p:spTgt spid="47111"/>
                                        </p:tgtEl>
                                        <p:attrNameLst>
                                          <p:attrName>ppt_x</p:attrName>
                                        </p:attrNameLst>
                                      </p:cBhvr>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6" presetClass="entr" presetSubtype="0" fill="hold" grpId="0" nodeType="clickEffect">
                                  <p:stCondLst>
                                    <p:cond delay="0"/>
                                  </p:stCondLst>
                                  <p:childTnLst>
                                    <p:set>
                                      <p:cBhvr>
                                        <p:cTn id="156" dur="1" fill="hold">
                                          <p:stCondLst>
                                            <p:cond delay="0"/>
                                          </p:stCondLst>
                                        </p:cTn>
                                        <p:tgtEl>
                                          <p:spTgt spid="47124"/>
                                        </p:tgtEl>
                                        <p:attrNameLst>
                                          <p:attrName>style.visibility</p:attrName>
                                        </p:attrNameLst>
                                      </p:cBhvr>
                                      <p:to>
                                        <p:strVal val="visible"/>
                                      </p:to>
                                    </p:set>
                                    <p:animEffect transition="in" filter="wipe(down)">
                                      <p:cBhvr>
                                        <p:cTn id="157" dur="580">
                                          <p:stCondLst>
                                            <p:cond delay="0"/>
                                          </p:stCondLst>
                                        </p:cTn>
                                        <p:tgtEl>
                                          <p:spTgt spid="47124"/>
                                        </p:tgtEl>
                                      </p:cBhvr>
                                    </p:animEffect>
                                    <p:anim calcmode="lin" valueType="num">
                                      <p:cBhvr>
                                        <p:cTn id="158" dur="1822" tmFilter="0,0; 0.14,0.36; 0.43,0.73; 0.71,0.91; 1.0,1.0">
                                          <p:stCondLst>
                                            <p:cond delay="0"/>
                                          </p:stCondLst>
                                        </p:cTn>
                                        <p:tgtEl>
                                          <p:spTgt spid="47124"/>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47124"/>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47124"/>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47124"/>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47124"/>
                                        </p:tgtEl>
                                        <p:attrNameLst>
                                          <p:attrName>ppt_y</p:attrName>
                                        </p:attrNameLst>
                                      </p:cBhvr>
                                      <p:tavLst>
                                        <p:tav tm="0" fmla="#ppt_y-sin(pi*$)/81">
                                          <p:val>
                                            <p:fltVal val="0"/>
                                          </p:val>
                                        </p:tav>
                                        <p:tav tm="100000">
                                          <p:val>
                                            <p:fltVal val="1"/>
                                          </p:val>
                                        </p:tav>
                                      </p:tavLst>
                                    </p:anim>
                                    <p:animScale>
                                      <p:cBhvr>
                                        <p:cTn id="163" dur="26">
                                          <p:stCondLst>
                                            <p:cond delay="650"/>
                                          </p:stCondLst>
                                        </p:cTn>
                                        <p:tgtEl>
                                          <p:spTgt spid="47124"/>
                                        </p:tgtEl>
                                      </p:cBhvr>
                                      <p:to x="100000" y="60000"/>
                                    </p:animScale>
                                    <p:animScale>
                                      <p:cBhvr>
                                        <p:cTn id="164" dur="166" decel="50000">
                                          <p:stCondLst>
                                            <p:cond delay="676"/>
                                          </p:stCondLst>
                                        </p:cTn>
                                        <p:tgtEl>
                                          <p:spTgt spid="47124"/>
                                        </p:tgtEl>
                                      </p:cBhvr>
                                      <p:to x="100000" y="100000"/>
                                    </p:animScale>
                                    <p:animScale>
                                      <p:cBhvr>
                                        <p:cTn id="165" dur="26">
                                          <p:stCondLst>
                                            <p:cond delay="1312"/>
                                          </p:stCondLst>
                                        </p:cTn>
                                        <p:tgtEl>
                                          <p:spTgt spid="47124"/>
                                        </p:tgtEl>
                                      </p:cBhvr>
                                      <p:to x="100000" y="80000"/>
                                    </p:animScale>
                                    <p:animScale>
                                      <p:cBhvr>
                                        <p:cTn id="166" dur="166" decel="50000">
                                          <p:stCondLst>
                                            <p:cond delay="1338"/>
                                          </p:stCondLst>
                                        </p:cTn>
                                        <p:tgtEl>
                                          <p:spTgt spid="47124"/>
                                        </p:tgtEl>
                                      </p:cBhvr>
                                      <p:to x="100000" y="100000"/>
                                    </p:animScale>
                                    <p:animScale>
                                      <p:cBhvr>
                                        <p:cTn id="167" dur="26">
                                          <p:stCondLst>
                                            <p:cond delay="1642"/>
                                          </p:stCondLst>
                                        </p:cTn>
                                        <p:tgtEl>
                                          <p:spTgt spid="47124"/>
                                        </p:tgtEl>
                                      </p:cBhvr>
                                      <p:to x="100000" y="90000"/>
                                    </p:animScale>
                                    <p:animScale>
                                      <p:cBhvr>
                                        <p:cTn id="168" dur="166" decel="50000">
                                          <p:stCondLst>
                                            <p:cond delay="1668"/>
                                          </p:stCondLst>
                                        </p:cTn>
                                        <p:tgtEl>
                                          <p:spTgt spid="47124"/>
                                        </p:tgtEl>
                                      </p:cBhvr>
                                      <p:to x="100000" y="100000"/>
                                    </p:animScale>
                                    <p:animScale>
                                      <p:cBhvr>
                                        <p:cTn id="169" dur="26">
                                          <p:stCondLst>
                                            <p:cond delay="1808"/>
                                          </p:stCondLst>
                                        </p:cTn>
                                        <p:tgtEl>
                                          <p:spTgt spid="47124"/>
                                        </p:tgtEl>
                                      </p:cBhvr>
                                      <p:to x="100000" y="95000"/>
                                    </p:animScale>
                                    <p:animScale>
                                      <p:cBhvr>
                                        <p:cTn id="170" dur="166" decel="50000">
                                          <p:stCondLst>
                                            <p:cond delay="1834"/>
                                          </p:stCondLst>
                                        </p:cTn>
                                        <p:tgtEl>
                                          <p:spTgt spid="47124"/>
                                        </p:tgtEl>
                                      </p:cBhvr>
                                      <p:to x="100000" y="100000"/>
                                    </p:animScale>
                                  </p:childTnLst>
                                </p:cTn>
                              </p:par>
                            </p:childTnLst>
                          </p:cTn>
                        </p:par>
                      </p:childTnLst>
                    </p:cTn>
                  </p:par>
                  <p:par>
                    <p:cTn id="171" fill="hold" nodeType="clickPar">
                      <p:stCondLst>
                        <p:cond delay="indefinite"/>
                      </p:stCondLst>
                      <p:childTnLst>
                        <p:par>
                          <p:cTn id="172" fill="hold" nodeType="withGroup">
                            <p:stCondLst>
                              <p:cond delay="0"/>
                            </p:stCondLst>
                            <p:childTnLst>
                              <p:par>
                                <p:cTn id="173" presetID="34" presetClass="entr" presetSubtype="0" fill="hold" grpId="0" nodeType="clickEffect">
                                  <p:stCondLst>
                                    <p:cond delay="0"/>
                                  </p:stCondLst>
                                  <p:childTnLst>
                                    <p:set>
                                      <p:cBhvr>
                                        <p:cTn id="174" dur="1" fill="hold">
                                          <p:stCondLst>
                                            <p:cond delay="0"/>
                                          </p:stCondLst>
                                        </p:cTn>
                                        <p:tgtEl>
                                          <p:spTgt spid="47121"/>
                                        </p:tgtEl>
                                        <p:attrNameLst>
                                          <p:attrName>style.visibility</p:attrName>
                                        </p:attrNameLst>
                                      </p:cBhvr>
                                      <p:to>
                                        <p:strVal val="visible"/>
                                      </p:to>
                                    </p:set>
                                    <p:anim from="(-#ppt_w/2)" to="(#ppt_x)" calcmode="lin" valueType="num">
                                      <p:cBhvr>
                                        <p:cTn id="175" dur="600" fill="hold">
                                          <p:stCondLst>
                                            <p:cond delay="0"/>
                                          </p:stCondLst>
                                        </p:cTn>
                                        <p:tgtEl>
                                          <p:spTgt spid="47121"/>
                                        </p:tgtEl>
                                        <p:attrNameLst>
                                          <p:attrName>ppt_x</p:attrName>
                                        </p:attrNameLst>
                                      </p:cBhvr>
                                    </p:anim>
                                    <p:anim from="0" to="-1.0" calcmode="lin" valueType="num">
                                      <p:cBhvr>
                                        <p:cTn id="176" dur="200" decel="50000" autoRev="1" fill="hold">
                                          <p:stCondLst>
                                            <p:cond delay="600"/>
                                          </p:stCondLst>
                                        </p:cTn>
                                        <p:tgtEl>
                                          <p:spTgt spid="47121"/>
                                        </p:tgtEl>
                                        <p:attrNameLst>
                                          <p:attrName>xshear</p:attrName>
                                        </p:attrNameLst>
                                      </p:cBhvr>
                                    </p:anim>
                                    <p:animScale>
                                      <p:cBhvr>
                                        <p:cTn id="177" dur="200" decel="100000" autoRev="1" fill="hold">
                                          <p:stCondLst>
                                            <p:cond delay="600"/>
                                          </p:stCondLst>
                                        </p:cTn>
                                        <p:tgtEl>
                                          <p:spTgt spid="47121"/>
                                        </p:tgtEl>
                                      </p:cBhvr>
                                      <p:from x="100000" y="100000"/>
                                      <p:to x="80000" y="100000"/>
                                    </p:animScale>
                                    <p:anim by="(#ppt_h/3+#ppt_w*0.1)" calcmode="lin" valueType="num">
                                      <p:cBhvr additive="sum">
                                        <p:cTn id="178" dur="200" decel="100000" autoRev="1" fill="hold">
                                          <p:stCondLst>
                                            <p:cond delay="600"/>
                                          </p:stCondLst>
                                        </p:cTn>
                                        <p:tgtEl>
                                          <p:spTgt spid="47121"/>
                                        </p:tgtEl>
                                        <p:attrNameLst>
                                          <p:attrName>ppt_x</p:attrName>
                                        </p:attrNameLst>
                                      </p:cBhvr>
                                    </p:anim>
                                  </p:childTnLst>
                                </p:cTn>
                              </p:par>
                            </p:childTnLst>
                          </p:cTn>
                        </p:par>
                      </p:childTnLst>
                    </p:cTn>
                  </p:par>
                  <p:par>
                    <p:cTn id="179" fill="hold" nodeType="clickPar">
                      <p:stCondLst>
                        <p:cond delay="indefinite"/>
                      </p:stCondLst>
                      <p:childTnLst>
                        <p:par>
                          <p:cTn id="180" fill="hold" nodeType="withGroup">
                            <p:stCondLst>
                              <p:cond delay="0"/>
                            </p:stCondLst>
                            <p:childTnLst>
                              <p:par>
                                <p:cTn id="181" presetID="26" presetClass="entr" presetSubtype="0" fill="hold" grpId="0" nodeType="clickEffect">
                                  <p:stCondLst>
                                    <p:cond delay="0"/>
                                  </p:stCondLst>
                                  <p:childTnLst>
                                    <p:set>
                                      <p:cBhvr>
                                        <p:cTn id="182" dur="1" fill="hold">
                                          <p:stCondLst>
                                            <p:cond delay="0"/>
                                          </p:stCondLst>
                                        </p:cTn>
                                        <p:tgtEl>
                                          <p:spTgt spid="47126"/>
                                        </p:tgtEl>
                                        <p:attrNameLst>
                                          <p:attrName>style.visibility</p:attrName>
                                        </p:attrNameLst>
                                      </p:cBhvr>
                                      <p:to>
                                        <p:strVal val="visible"/>
                                      </p:to>
                                    </p:set>
                                    <p:animEffect transition="in" filter="wipe(down)">
                                      <p:cBhvr>
                                        <p:cTn id="183" dur="580">
                                          <p:stCondLst>
                                            <p:cond delay="0"/>
                                          </p:stCondLst>
                                        </p:cTn>
                                        <p:tgtEl>
                                          <p:spTgt spid="47126"/>
                                        </p:tgtEl>
                                      </p:cBhvr>
                                    </p:animEffect>
                                    <p:anim calcmode="lin" valueType="num">
                                      <p:cBhvr>
                                        <p:cTn id="184" dur="1822" tmFilter="0,0; 0.14,0.36; 0.43,0.73; 0.71,0.91; 1.0,1.0">
                                          <p:stCondLst>
                                            <p:cond delay="0"/>
                                          </p:stCondLst>
                                        </p:cTn>
                                        <p:tgtEl>
                                          <p:spTgt spid="47126"/>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7126"/>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7126"/>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7126"/>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7126"/>
                                        </p:tgtEl>
                                        <p:attrNameLst>
                                          <p:attrName>ppt_y</p:attrName>
                                        </p:attrNameLst>
                                      </p:cBhvr>
                                      <p:tavLst>
                                        <p:tav tm="0" fmla="#ppt_y-sin(pi*$)/81">
                                          <p:val>
                                            <p:fltVal val="0"/>
                                          </p:val>
                                        </p:tav>
                                        <p:tav tm="100000">
                                          <p:val>
                                            <p:fltVal val="1"/>
                                          </p:val>
                                        </p:tav>
                                      </p:tavLst>
                                    </p:anim>
                                    <p:animScale>
                                      <p:cBhvr>
                                        <p:cTn id="189" dur="26">
                                          <p:stCondLst>
                                            <p:cond delay="650"/>
                                          </p:stCondLst>
                                        </p:cTn>
                                        <p:tgtEl>
                                          <p:spTgt spid="47126"/>
                                        </p:tgtEl>
                                      </p:cBhvr>
                                      <p:to x="100000" y="60000"/>
                                    </p:animScale>
                                    <p:animScale>
                                      <p:cBhvr>
                                        <p:cTn id="190" dur="166" decel="50000">
                                          <p:stCondLst>
                                            <p:cond delay="676"/>
                                          </p:stCondLst>
                                        </p:cTn>
                                        <p:tgtEl>
                                          <p:spTgt spid="47126"/>
                                        </p:tgtEl>
                                      </p:cBhvr>
                                      <p:to x="100000" y="100000"/>
                                    </p:animScale>
                                    <p:animScale>
                                      <p:cBhvr>
                                        <p:cTn id="191" dur="26">
                                          <p:stCondLst>
                                            <p:cond delay="1312"/>
                                          </p:stCondLst>
                                        </p:cTn>
                                        <p:tgtEl>
                                          <p:spTgt spid="47126"/>
                                        </p:tgtEl>
                                      </p:cBhvr>
                                      <p:to x="100000" y="80000"/>
                                    </p:animScale>
                                    <p:animScale>
                                      <p:cBhvr>
                                        <p:cTn id="192" dur="166" decel="50000">
                                          <p:stCondLst>
                                            <p:cond delay="1338"/>
                                          </p:stCondLst>
                                        </p:cTn>
                                        <p:tgtEl>
                                          <p:spTgt spid="47126"/>
                                        </p:tgtEl>
                                      </p:cBhvr>
                                      <p:to x="100000" y="100000"/>
                                    </p:animScale>
                                    <p:animScale>
                                      <p:cBhvr>
                                        <p:cTn id="193" dur="26">
                                          <p:stCondLst>
                                            <p:cond delay="1642"/>
                                          </p:stCondLst>
                                        </p:cTn>
                                        <p:tgtEl>
                                          <p:spTgt spid="47126"/>
                                        </p:tgtEl>
                                      </p:cBhvr>
                                      <p:to x="100000" y="90000"/>
                                    </p:animScale>
                                    <p:animScale>
                                      <p:cBhvr>
                                        <p:cTn id="194" dur="166" decel="50000">
                                          <p:stCondLst>
                                            <p:cond delay="1668"/>
                                          </p:stCondLst>
                                        </p:cTn>
                                        <p:tgtEl>
                                          <p:spTgt spid="47126"/>
                                        </p:tgtEl>
                                      </p:cBhvr>
                                      <p:to x="100000" y="100000"/>
                                    </p:animScale>
                                    <p:animScale>
                                      <p:cBhvr>
                                        <p:cTn id="195" dur="26">
                                          <p:stCondLst>
                                            <p:cond delay="1808"/>
                                          </p:stCondLst>
                                        </p:cTn>
                                        <p:tgtEl>
                                          <p:spTgt spid="47126"/>
                                        </p:tgtEl>
                                      </p:cBhvr>
                                      <p:to x="100000" y="95000"/>
                                    </p:animScale>
                                    <p:animScale>
                                      <p:cBhvr>
                                        <p:cTn id="196" dur="166" decel="50000">
                                          <p:stCondLst>
                                            <p:cond delay="1834"/>
                                          </p:stCondLst>
                                        </p:cTn>
                                        <p:tgtEl>
                                          <p:spTgt spid="47126"/>
                                        </p:tgtEl>
                                      </p:cBhvr>
                                      <p:to x="100000" y="100000"/>
                                    </p:animScale>
                                  </p:childTnLst>
                                </p:cTn>
                              </p:par>
                            </p:childTnLst>
                          </p:cTn>
                        </p:par>
                      </p:childTnLst>
                    </p:cTn>
                  </p:par>
                  <p:par>
                    <p:cTn id="197" fill="hold" nodeType="clickPar">
                      <p:stCondLst>
                        <p:cond delay="indefinite"/>
                      </p:stCondLst>
                      <p:childTnLst>
                        <p:par>
                          <p:cTn id="198" fill="hold" nodeType="withGroup">
                            <p:stCondLst>
                              <p:cond delay="0"/>
                            </p:stCondLst>
                            <p:childTnLst>
                              <p:par>
                                <p:cTn id="199" presetID="34" presetClass="entr" presetSubtype="0" fill="hold" grpId="0" nodeType="clickEffect">
                                  <p:stCondLst>
                                    <p:cond delay="0"/>
                                  </p:stCondLst>
                                  <p:childTnLst>
                                    <p:set>
                                      <p:cBhvr>
                                        <p:cTn id="200" dur="1" fill="hold">
                                          <p:stCondLst>
                                            <p:cond delay="0"/>
                                          </p:stCondLst>
                                        </p:cTn>
                                        <p:tgtEl>
                                          <p:spTgt spid="47122"/>
                                        </p:tgtEl>
                                        <p:attrNameLst>
                                          <p:attrName>style.visibility</p:attrName>
                                        </p:attrNameLst>
                                      </p:cBhvr>
                                      <p:to>
                                        <p:strVal val="visible"/>
                                      </p:to>
                                    </p:set>
                                    <p:anim from="(-#ppt_w/2)" to="(#ppt_x)" calcmode="lin" valueType="num">
                                      <p:cBhvr>
                                        <p:cTn id="201" dur="600" fill="hold">
                                          <p:stCondLst>
                                            <p:cond delay="0"/>
                                          </p:stCondLst>
                                        </p:cTn>
                                        <p:tgtEl>
                                          <p:spTgt spid="47122"/>
                                        </p:tgtEl>
                                        <p:attrNameLst>
                                          <p:attrName>ppt_x</p:attrName>
                                        </p:attrNameLst>
                                      </p:cBhvr>
                                    </p:anim>
                                    <p:anim from="0" to="-1.0" calcmode="lin" valueType="num">
                                      <p:cBhvr>
                                        <p:cTn id="202" dur="200" decel="50000" autoRev="1" fill="hold">
                                          <p:stCondLst>
                                            <p:cond delay="600"/>
                                          </p:stCondLst>
                                        </p:cTn>
                                        <p:tgtEl>
                                          <p:spTgt spid="47122"/>
                                        </p:tgtEl>
                                        <p:attrNameLst>
                                          <p:attrName>xshear</p:attrName>
                                        </p:attrNameLst>
                                      </p:cBhvr>
                                    </p:anim>
                                    <p:animScale>
                                      <p:cBhvr>
                                        <p:cTn id="203" dur="200" decel="100000" autoRev="1" fill="hold">
                                          <p:stCondLst>
                                            <p:cond delay="600"/>
                                          </p:stCondLst>
                                        </p:cTn>
                                        <p:tgtEl>
                                          <p:spTgt spid="47122"/>
                                        </p:tgtEl>
                                      </p:cBhvr>
                                      <p:from x="100000" y="100000"/>
                                      <p:to x="80000" y="100000"/>
                                    </p:animScale>
                                    <p:anim by="(#ppt_h/3+#ppt_w*0.1)" calcmode="lin" valueType="num">
                                      <p:cBhvr additive="sum">
                                        <p:cTn id="204" dur="200" decel="100000" autoRev="1" fill="hold">
                                          <p:stCondLst>
                                            <p:cond delay="600"/>
                                          </p:stCondLst>
                                        </p:cTn>
                                        <p:tgtEl>
                                          <p:spTgt spid="47122"/>
                                        </p:tgtEl>
                                        <p:attrNameLst>
                                          <p:attrName>ppt_x</p:attrName>
                                        </p:attrNameLst>
                                      </p:cBhvr>
                                    </p:anim>
                                  </p:childTnLst>
                                </p:cTn>
                              </p:par>
                            </p:childTnLst>
                          </p:cTn>
                        </p:par>
                      </p:childTnLst>
                    </p:cTn>
                  </p:par>
                  <p:par>
                    <p:cTn id="205" fill="hold" nodeType="clickPar">
                      <p:stCondLst>
                        <p:cond delay="indefinite"/>
                      </p:stCondLst>
                      <p:childTnLst>
                        <p:par>
                          <p:cTn id="206" fill="hold" nodeType="withGroup">
                            <p:stCondLst>
                              <p:cond delay="0"/>
                            </p:stCondLst>
                            <p:childTnLst>
                              <p:par>
                                <p:cTn id="207" presetID="26" presetClass="entr" presetSubtype="0" fill="hold" grpId="0" nodeType="clickEffect">
                                  <p:stCondLst>
                                    <p:cond delay="0"/>
                                  </p:stCondLst>
                                  <p:childTnLst>
                                    <p:set>
                                      <p:cBhvr>
                                        <p:cTn id="208" dur="1" fill="hold">
                                          <p:stCondLst>
                                            <p:cond delay="0"/>
                                          </p:stCondLst>
                                        </p:cTn>
                                        <p:tgtEl>
                                          <p:spTgt spid="47128"/>
                                        </p:tgtEl>
                                        <p:attrNameLst>
                                          <p:attrName>style.visibility</p:attrName>
                                        </p:attrNameLst>
                                      </p:cBhvr>
                                      <p:to>
                                        <p:strVal val="visible"/>
                                      </p:to>
                                    </p:set>
                                    <p:animEffect transition="in" filter="wipe(down)">
                                      <p:cBhvr>
                                        <p:cTn id="209" dur="580">
                                          <p:stCondLst>
                                            <p:cond delay="0"/>
                                          </p:stCondLst>
                                        </p:cTn>
                                        <p:tgtEl>
                                          <p:spTgt spid="47128"/>
                                        </p:tgtEl>
                                      </p:cBhvr>
                                    </p:animEffect>
                                    <p:anim calcmode="lin" valueType="num">
                                      <p:cBhvr>
                                        <p:cTn id="210" dur="1822" tmFilter="0,0; 0.14,0.36; 0.43,0.73; 0.71,0.91; 1.0,1.0">
                                          <p:stCondLst>
                                            <p:cond delay="0"/>
                                          </p:stCondLst>
                                        </p:cTn>
                                        <p:tgtEl>
                                          <p:spTgt spid="47128"/>
                                        </p:tgtEl>
                                        <p:attrNameLst>
                                          <p:attrName>ppt_x</p:attrName>
                                        </p:attrNameLst>
                                      </p:cBhvr>
                                      <p:tavLst>
                                        <p:tav tm="0">
                                          <p:val>
                                            <p:strVal val="#ppt_x-0.25"/>
                                          </p:val>
                                        </p:tav>
                                        <p:tav tm="100000">
                                          <p:val>
                                            <p:strVal val="#ppt_x"/>
                                          </p:val>
                                        </p:tav>
                                      </p:tavLst>
                                    </p:anim>
                                    <p:anim calcmode="lin" valueType="num">
                                      <p:cBhvr>
                                        <p:cTn id="211" dur="664" tmFilter="0.0,0.0; 0.25,0.07; 0.50,0.2; 0.75,0.467; 1.0,1.0">
                                          <p:stCondLst>
                                            <p:cond delay="0"/>
                                          </p:stCondLst>
                                        </p:cTn>
                                        <p:tgtEl>
                                          <p:spTgt spid="47128"/>
                                        </p:tgtEl>
                                        <p:attrNameLst>
                                          <p:attrName>ppt_y</p:attrName>
                                        </p:attrNameLst>
                                      </p:cBhvr>
                                      <p:tavLst>
                                        <p:tav tm="0" fmla="#ppt_y-sin(pi*$)/3">
                                          <p:val>
                                            <p:fltVal val="0.5"/>
                                          </p:val>
                                        </p:tav>
                                        <p:tav tm="100000">
                                          <p:val>
                                            <p:fltVal val="1"/>
                                          </p:val>
                                        </p:tav>
                                      </p:tavLst>
                                    </p:anim>
                                    <p:anim calcmode="lin" valueType="num">
                                      <p:cBhvr>
                                        <p:cTn id="212" dur="664" tmFilter="0, 0; 0.125,0.2665; 0.25,0.4; 0.375,0.465; 0.5,0.5;  0.625,0.535; 0.75,0.6; 0.875,0.7335; 1,1">
                                          <p:stCondLst>
                                            <p:cond delay="664"/>
                                          </p:stCondLst>
                                        </p:cTn>
                                        <p:tgtEl>
                                          <p:spTgt spid="47128"/>
                                        </p:tgtEl>
                                        <p:attrNameLst>
                                          <p:attrName>ppt_y</p:attrName>
                                        </p:attrNameLst>
                                      </p:cBhvr>
                                      <p:tavLst>
                                        <p:tav tm="0" fmla="#ppt_y-sin(pi*$)/9">
                                          <p:val>
                                            <p:fltVal val="0"/>
                                          </p:val>
                                        </p:tav>
                                        <p:tav tm="100000">
                                          <p:val>
                                            <p:fltVal val="1"/>
                                          </p:val>
                                        </p:tav>
                                      </p:tavLst>
                                    </p:anim>
                                    <p:anim calcmode="lin" valueType="num">
                                      <p:cBhvr>
                                        <p:cTn id="213" dur="332" tmFilter="0, 0; 0.125,0.2665; 0.25,0.4; 0.375,0.465; 0.5,0.5;  0.625,0.535; 0.75,0.6; 0.875,0.7335; 1,1">
                                          <p:stCondLst>
                                            <p:cond delay="1324"/>
                                          </p:stCondLst>
                                        </p:cTn>
                                        <p:tgtEl>
                                          <p:spTgt spid="47128"/>
                                        </p:tgtEl>
                                        <p:attrNameLst>
                                          <p:attrName>ppt_y</p:attrName>
                                        </p:attrNameLst>
                                      </p:cBhvr>
                                      <p:tavLst>
                                        <p:tav tm="0" fmla="#ppt_y-sin(pi*$)/27">
                                          <p:val>
                                            <p:fltVal val="0"/>
                                          </p:val>
                                        </p:tav>
                                        <p:tav tm="100000">
                                          <p:val>
                                            <p:fltVal val="1"/>
                                          </p:val>
                                        </p:tav>
                                      </p:tavLst>
                                    </p:anim>
                                    <p:anim calcmode="lin" valueType="num">
                                      <p:cBhvr>
                                        <p:cTn id="214" dur="164" tmFilter="0, 0; 0.125,0.2665; 0.25,0.4; 0.375,0.465; 0.5,0.5;  0.625,0.535; 0.75,0.6; 0.875,0.7335; 1,1">
                                          <p:stCondLst>
                                            <p:cond delay="1656"/>
                                          </p:stCondLst>
                                        </p:cTn>
                                        <p:tgtEl>
                                          <p:spTgt spid="47128"/>
                                        </p:tgtEl>
                                        <p:attrNameLst>
                                          <p:attrName>ppt_y</p:attrName>
                                        </p:attrNameLst>
                                      </p:cBhvr>
                                      <p:tavLst>
                                        <p:tav tm="0" fmla="#ppt_y-sin(pi*$)/81">
                                          <p:val>
                                            <p:fltVal val="0"/>
                                          </p:val>
                                        </p:tav>
                                        <p:tav tm="100000">
                                          <p:val>
                                            <p:fltVal val="1"/>
                                          </p:val>
                                        </p:tav>
                                      </p:tavLst>
                                    </p:anim>
                                    <p:animScale>
                                      <p:cBhvr>
                                        <p:cTn id="215" dur="26">
                                          <p:stCondLst>
                                            <p:cond delay="650"/>
                                          </p:stCondLst>
                                        </p:cTn>
                                        <p:tgtEl>
                                          <p:spTgt spid="47128"/>
                                        </p:tgtEl>
                                      </p:cBhvr>
                                      <p:to x="100000" y="60000"/>
                                    </p:animScale>
                                    <p:animScale>
                                      <p:cBhvr>
                                        <p:cTn id="216" dur="166" decel="50000">
                                          <p:stCondLst>
                                            <p:cond delay="676"/>
                                          </p:stCondLst>
                                        </p:cTn>
                                        <p:tgtEl>
                                          <p:spTgt spid="47128"/>
                                        </p:tgtEl>
                                      </p:cBhvr>
                                      <p:to x="100000" y="100000"/>
                                    </p:animScale>
                                    <p:animScale>
                                      <p:cBhvr>
                                        <p:cTn id="217" dur="26">
                                          <p:stCondLst>
                                            <p:cond delay="1312"/>
                                          </p:stCondLst>
                                        </p:cTn>
                                        <p:tgtEl>
                                          <p:spTgt spid="47128"/>
                                        </p:tgtEl>
                                      </p:cBhvr>
                                      <p:to x="100000" y="80000"/>
                                    </p:animScale>
                                    <p:animScale>
                                      <p:cBhvr>
                                        <p:cTn id="218" dur="166" decel="50000">
                                          <p:stCondLst>
                                            <p:cond delay="1338"/>
                                          </p:stCondLst>
                                        </p:cTn>
                                        <p:tgtEl>
                                          <p:spTgt spid="47128"/>
                                        </p:tgtEl>
                                      </p:cBhvr>
                                      <p:to x="100000" y="100000"/>
                                    </p:animScale>
                                    <p:animScale>
                                      <p:cBhvr>
                                        <p:cTn id="219" dur="26">
                                          <p:stCondLst>
                                            <p:cond delay="1642"/>
                                          </p:stCondLst>
                                        </p:cTn>
                                        <p:tgtEl>
                                          <p:spTgt spid="47128"/>
                                        </p:tgtEl>
                                      </p:cBhvr>
                                      <p:to x="100000" y="90000"/>
                                    </p:animScale>
                                    <p:animScale>
                                      <p:cBhvr>
                                        <p:cTn id="220" dur="166" decel="50000">
                                          <p:stCondLst>
                                            <p:cond delay="1668"/>
                                          </p:stCondLst>
                                        </p:cTn>
                                        <p:tgtEl>
                                          <p:spTgt spid="47128"/>
                                        </p:tgtEl>
                                      </p:cBhvr>
                                      <p:to x="100000" y="100000"/>
                                    </p:animScale>
                                    <p:animScale>
                                      <p:cBhvr>
                                        <p:cTn id="221" dur="26">
                                          <p:stCondLst>
                                            <p:cond delay="1808"/>
                                          </p:stCondLst>
                                        </p:cTn>
                                        <p:tgtEl>
                                          <p:spTgt spid="47128"/>
                                        </p:tgtEl>
                                      </p:cBhvr>
                                      <p:to x="100000" y="95000"/>
                                    </p:animScale>
                                    <p:animScale>
                                      <p:cBhvr>
                                        <p:cTn id="222" dur="166" decel="50000">
                                          <p:stCondLst>
                                            <p:cond delay="1834"/>
                                          </p:stCondLst>
                                        </p:cTn>
                                        <p:tgtEl>
                                          <p:spTgt spid="471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0" grpId="0" animBg="1"/>
      <p:bldP spid="47111" grpId="0" animBg="1"/>
      <p:bldP spid="47112" grpId="0" animBg="1"/>
      <p:bldP spid="47113" grpId="0" animBg="1"/>
      <p:bldP spid="47114" grpId="0"/>
      <p:bldP spid="47116" grpId="0"/>
      <p:bldP spid="47117" grpId="0" animBg="1"/>
      <p:bldP spid="47118" grpId="0"/>
      <p:bldP spid="47119" grpId="0"/>
      <p:bldP spid="47120" grpId="0"/>
      <p:bldP spid="47121" grpId="0" animBg="1"/>
      <p:bldP spid="47122" grpId="0" animBg="1"/>
      <p:bldP spid="47124" grpId="0"/>
      <p:bldP spid="47126" grpId="0"/>
      <p:bldP spid="47128" grpId="0"/>
      <p:bldP spid="47129" grpId="0"/>
      <p:bldP spid="471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Teori Kesejahteraan Ek Islam </a:t>
            </a:r>
            <a:br>
              <a:rPr lang="id-ID" dirty="0"/>
            </a:br>
            <a:r>
              <a:rPr lang="id-ID" dirty="0"/>
              <a:t>(1/3)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Konsep kepemilikan</a:t>
            </a:r>
          </a:p>
          <a:p>
            <a:pPr marL="514350" indent="-514350">
              <a:buAutoNum type="arabicPeriod"/>
            </a:pPr>
            <a:r>
              <a:rPr lang="id-ID" dirty="0" smtClean="0"/>
              <a:t>Kepemilikan individu (</a:t>
            </a:r>
            <a:r>
              <a:rPr lang="id-ID" i="1" dirty="0"/>
              <a:t>al-milkiyah al-farḍiyah</a:t>
            </a:r>
            <a:r>
              <a:rPr lang="id-ID" dirty="0"/>
              <a:t>)</a:t>
            </a:r>
            <a:endParaRPr lang="id-ID" dirty="0" smtClean="0"/>
          </a:p>
          <a:p>
            <a:pPr marL="400050" lvl="1" indent="0">
              <a:buNone/>
            </a:pPr>
            <a:r>
              <a:rPr lang="id-ID" dirty="0" smtClean="0"/>
              <a:t>Syariah mengakui dan menghargai kepemilikan individual (</a:t>
            </a:r>
            <a:r>
              <a:rPr lang="id-ID" i="1" dirty="0" smtClean="0"/>
              <a:t>hifdul mal</a:t>
            </a:r>
            <a:r>
              <a:rPr lang="id-ID" dirty="0" smtClean="0"/>
              <a:t>) dengan fiqih muamalah</a:t>
            </a:r>
          </a:p>
          <a:p>
            <a:pPr marL="514350" indent="-514350">
              <a:buAutoNum type="arabicPeriod"/>
            </a:pPr>
            <a:r>
              <a:rPr lang="id-ID" dirty="0" smtClean="0"/>
              <a:t>Kepemilikan negara (</a:t>
            </a:r>
            <a:r>
              <a:rPr lang="id-ID" i="1" dirty="0"/>
              <a:t>al-milkiyah al-dawlah</a:t>
            </a:r>
            <a:r>
              <a:rPr lang="id-ID" dirty="0" smtClean="0"/>
              <a:t>)</a:t>
            </a:r>
          </a:p>
          <a:p>
            <a:pPr marL="0" indent="0">
              <a:buNone/>
            </a:pPr>
            <a:r>
              <a:rPr lang="id-ID" sz="2600" dirty="0" smtClean="0"/>
              <a:t>	Contoh tanah  </a:t>
            </a:r>
            <a:r>
              <a:rPr lang="id-ID" sz="2600" dirty="0" smtClean="0">
                <a:sym typeface="Wingdings" pitchFamily="2" charset="2"/>
              </a:rPr>
              <a:t></a:t>
            </a:r>
            <a:r>
              <a:rPr lang="id-ID" sz="2600" dirty="0" smtClean="0"/>
              <a:t> </a:t>
            </a:r>
            <a:r>
              <a:rPr lang="id-ID" sz="2600" i="1" dirty="0" smtClean="0"/>
              <a:t>kharaj</a:t>
            </a:r>
            <a:endParaRPr lang="id-ID" sz="2200" i="1" dirty="0" smtClean="0"/>
          </a:p>
          <a:p>
            <a:pPr marL="0" indent="0">
              <a:buNone/>
            </a:pPr>
            <a:r>
              <a:rPr lang="id-ID" dirty="0" smtClean="0"/>
              <a:t>3.  Kepemilikan publik</a:t>
            </a:r>
          </a:p>
          <a:p>
            <a:pPr marL="0" indent="0" algn="r" rtl="1">
              <a:buNone/>
            </a:pPr>
            <a:r>
              <a:rPr lang="ar-SA" dirty="0" smtClean="0"/>
              <a:t>اَلمسلمُون </a:t>
            </a:r>
            <a:r>
              <a:rPr lang="ar-SA" dirty="0"/>
              <a:t>شُرَكَاءُ فِيْ ثَلاَثٍ</a:t>
            </a:r>
            <a:r>
              <a:rPr lang="id-ID" dirty="0"/>
              <a:t>:</a:t>
            </a:r>
            <a:r>
              <a:rPr lang="ar-SA" dirty="0"/>
              <a:t> فِيْ الماءُ وَاْلكَلاُ وَالنَّار</a:t>
            </a:r>
            <a:r>
              <a:rPr lang="id-ID" dirty="0"/>
              <a:t> </a:t>
            </a:r>
            <a:endParaRPr lang="en-US" dirty="0"/>
          </a:p>
          <a:p>
            <a:pPr marL="0" indent="0">
              <a:buNone/>
            </a:pPr>
            <a:r>
              <a:rPr lang="id-ID" dirty="0"/>
              <a:t>Negara menjamin kesejahteraan setiap individu.</a:t>
            </a:r>
          </a:p>
          <a:p>
            <a:pPr marL="0" indent="0">
              <a:buNone/>
            </a:pPr>
            <a:endParaRPr lang="en-US" dirty="0"/>
          </a:p>
        </p:txBody>
      </p:sp>
    </p:spTree>
    <p:extLst>
      <p:ext uri="{BB962C8B-B14F-4D97-AF65-F5344CB8AC3E}">
        <p14:creationId xmlns:p14="http://schemas.microsoft.com/office/powerpoint/2010/main" val="596849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Teori Kesejahteraan Ek Islam </a:t>
            </a:r>
            <a:br>
              <a:rPr lang="id-ID" dirty="0"/>
            </a:br>
            <a:r>
              <a:rPr lang="id-ID" dirty="0" smtClean="0"/>
              <a:t>(2/3</a:t>
            </a:r>
            <a:r>
              <a:rPr lang="id-ID" dirty="0"/>
              <a:t>) </a:t>
            </a:r>
            <a:endParaRPr lang="en-US" dirty="0"/>
          </a:p>
        </p:txBody>
      </p:sp>
      <p:sp>
        <p:nvSpPr>
          <p:cNvPr id="3" name="Content Placeholder 2"/>
          <p:cNvSpPr>
            <a:spLocks noGrp="1"/>
          </p:cNvSpPr>
          <p:nvPr>
            <p:ph idx="1"/>
          </p:nvPr>
        </p:nvSpPr>
        <p:spPr/>
        <p:txBody>
          <a:bodyPr>
            <a:normAutofit/>
          </a:bodyPr>
          <a:lstStyle/>
          <a:p>
            <a:r>
              <a:rPr lang="id-ID" sz="2800" dirty="0" smtClean="0"/>
              <a:t>Mekanisme pasar, Nabi tidak mau mematok harga...</a:t>
            </a:r>
          </a:p>
          <a:p>
            <a:pPr lvl="1"/>
            <a:r>
              <a:rPr lang="id-ID" sz="2400" dirty="0" smtClean="0"/>
              <a:t>Pernyataan </a:t>
            </a:r>
            <a:r>
              <a:rPr lang="id-ID" sz="2400" dirty="0"/>
              <a:t>pertama yang secara eksplisit menggambarkan mekanisme pasar, datang dari Imam Syafi’i (767-820</a:t>
            </a:r>
            <a:r>
              <a:rPr lang="id-ID" sz="2400" dirty="0" smtClean="0"/>
              <a:t>): “</a:t>
            </a:r>
            <a:r>
              <a:rPr lang="id-ID" sz="2400" i="1" dirty="0" smtClean="0"/>
              <a:t>Nilai </a:t>
            </a:r>
            <a:r>
              <a:rPr lang="id-ID" sz="2400" i="1" dirty="0"/>
              <a:t>barang berubah setiap waktu ketika terjadi perubahan harga, terkait kenaikan atau penurunan keinginan orang untuk mendapatkan barang (permintaan) dan tergantung pada apakah barang tersedia dalam jumlah banyak atau jumlah sedikit (penawaran</a:t>
            </a:r>
            <a:r>
              <a:rPr lang="id-ID" sz="2400" i="1" dirty="0" smtClean="0"/>
              <a:t>)</a:t>
            </a:r>
            <a:r>
              <a:rPr lang="id-ID" sz="2400" dirty="0" smtClean="0"/>
              <a:t>”.</a:t>
            </a:r>
          </a:p>
          <a:p>
            <a:pPr lvl="1"/>
            <a:r>
              <a:rPr lang="id-ID" sz="2400" dirty="0" smtClean="0"/>
              <a:t>Teori tersebut diperjelas secara lebih dalam oleh al-Ghazali </a:t>
            </a:r>
            <a:r>
              <a:rPr lang="id-ID" sz="2400" dirty="0"/>
              <a:t>(1058-1111</a:t>
            </a:r>
            <a:r>
              <a:rPr lang="id-ID" sz="2400" dirty="0" smtClean="0"/>
              <a:t>) dan </a:t>
            </a:r>
            <a:r>
              <a:rPr lang="id-ID" sz="2400" dirty="0"/>
              <a:t>Ibn Taymiyyah (1263-1328)</a:t>
            </a:r>
            <a:r>
              <a:rPr lang="id-ID" sz="2800" dirty="0"/>
              <a:t> </a:t>
            </a:r>
            <a:endParaRPr lang="id-ID" sz="2800" dirty="0" smtClean="0"/>
          </a:p>
          <a:p>
            <a:endParaRPr lang="en-US" dirty="0"/>
          </a:p>
        </p:txBody>
      </p:sp>
    </p:spTree>
    <p:extLst>
      <p:ext uri="{BB962C8B-B14F-4D97-AF65-F5344CB8AC3E}">
        <p14:creationId xmlns:p14="http://schemas.microsoft.com/office/powerpoint/2010/main" val="253848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363272" cy="1301006"/>
          </a:xfrm>
        </p:spPr>
        <p:txBody>
          <a:bodyPr>
            <a:normAutofit fontScale="90000"/>
          </a:bodyPr>
          <a:lstStyle/>
          <a:p>
            <a:r>
              <a:rPr lang="id-ID" dirty="0" smtClean="0"/>
              <a:t/>
            </a:r>
            <a:br>
              <a:rPr lang="id-ID" dirty="0" smtClean="0"/>
            </a:br>
            <a:r>
              <a:rPr lang="id-ID" dirty="0"/>
              <a:t>Teori Kesejahteraan Ek Islam </a:t>
            </a:r>
            <a:br>
              <a:rPr lang="id-ID" dirty="0"/>
            </a:br>
            <a:r>
              <a:rPr lang="id-ID" dirty="0" smtClean="0"/>
              <a:t>(3/3)</a:t>
            </a:r>
            <a:r>
              <a:rPr lang="id-ID" dirty="0"/>
              <a:t/>
            </a:r>
            <a:br>
              <a:rPr lang="id-ID" dirty="0"/>
            </a:br>
            <a:endParaRPr lang="en-US" dirty="0"/>
          </a:p>
        </p:txBody>
      </p:sp>
      <p:sp>
        <p:nvSpPr>
          <p:cNvPr id="3" name="Content Placeholder 2"/>
          <p:cNvSpPr>
            <a:spLocks noGrp="1"/>
          </p:cNvSpPr>
          <p:nvPr>
            <p:ph idx="1"/>
          </p:nvPr>
        </p:nvSpPr>
        <p:spPr/>
        <p:txBody>
          <a:bodyPr/>
          <a:lstStyle/>
          <a:p>
            <a:r>
              <a:rPr lang="id-ID" dirty="0"/>
              <a:t>Campur tangan negara: </a:t>
            </a:r>
            <a:r>
              <a:rPr lang="id-ID" i="1" dirty="0" smtClean="0"/>
              <a:t>Hisbah </a:t>
            </a:r>
            <a:r>
              <a:rPr lang="id-ID" dirty="0"/>
              <a:t>dan </a:t>
            </a:r>
            <a:r>
              <a:rPr lang="id-ID" i="1" dirty="0"/>
              <a:t>baitul mal</a:t>
            </a:r>
            <a:endParaRPr lang="id-ID" dirty="0" smtClean="0"/>
          </a:p>
          <a:p>
            <a:pPr marL="0" indent="0">
              <a:buNone/>
            </a:pPr>
            <a:r>
              <a:rPr lang="id-ID" dirty="0" smtClean="0"/>
              <a:t>Konsep dasar Lembaga </a:t>
            </a:r>
            <a:r>
              <a:rPr lang="id-ID" i="1" dirty="0" smtClean="0"/>
              <a:t>Hisbah</a:t>
            </a:r>
            <a:r>
              <a:rPr lang="id-ID" dirty="0" smtClean="0"/>
              <a:t>;  </a:t>
            </a:r>
          </a:p>
          <a:p>
            <a:pPr marL="0" indent="0">
              <a:buNone/>
            </a:pPr>
            <a:r>
              <a:rPr lang="id-ID" sz="2400" dirty="0" smtClean="0"/>
              <a:t>Kegiatan </a:t>
            </a:r>
            <a:r>
              <a:rPr lang="id-ID" sz="2400" dirty="0"/>
              <a:t>pasar mengikuti mekanisme </a:t>
            </a:r>
            <a:r>
              <a:rPr lang="id-ID" sz="2400" dirty="0" smtClean="0"/>
              <a:t>sunnatullah. </a:t>
            </a:r>
            <a:r>
              <a:rPr lang="id-ID" sz="2400" dirty="0"/>
              <a:t>Negara baru bertindak ketika terjadi penyimpangan atau kejahatan ekonomi (spt ihtikar, iktinaz, riba, gharar, maysir, dsb.)</a:t>
            </a:r>
            <a:endParaRPr lang="id-ID" sz="2800" dirty="0"/>
          </a:p>
          <a:p>
            <a:pPr marL="0" indent="0">
              <a:buNone/>
            </a:pPr>
            <a:r>
              <a:rPr lang="id-ID" dirty="0" smtClean="0"/>
              <a:t>Konsep dasar </a:t>
            </a:r>
            <a:r>
              <a:rPr lang="id-ID" i="1" dirty="0" smtClean="0"/>
              <a:t>Baitul Mal;</a:t>
            </a:r>
          </a:p>
          <a:p>
            <a:pPr marL="0" indent="0">
              <a:buNone/>
            </a:pPr>
            <a:r>
              <a:rPr lang="id-ID" sz="2400" dirty="0" smtClean="0"/>
              <a:t>Segala pemasukan dan pengeluaran negara untuk </a:t>
            </a:r>
            <a:r>
              <a:rPr lang="id-ID" sz="2400" smtClean="0"/>
              <a:t>kesejahteraan bersama </a:t>
            </a:r>
            <a:r>
              <a:rPr lang="id-ID" sz="2400" smtClean="0">
                <a:sym typeface="Wingdings" pitchFamily="2" charset="2"/>
              </a:rPr>
              <a:t> berkembang menjadi ilmu Keuangan Publik Islam (Fiskal dan moneter)</a:t>
            </a:r>
            <a:endParaRPr lang="id-ID" sz="2400" dirty="0" smtClean="0"/>
          </a:p>
        </p:txBody>
      </p:sp>
    </p:spTree>
    <p:extLst>
      <p:ext uri="{BB962C8B-B14F-4D97-AF65-F5344CB8AC3E}">
        <p14:creationId xmlns:p14="http://schemas.microsoft.com/office/powerpoint/2010/main" val="1237377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3339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Background</a:t>
            </a:r>
            <a:br>
              <a:rPr lang="id-ID" dirty="0" smtClean="0"/>
            </a:br>
            <a:r>
              <a:rPr lang="id-ID" dirty="0" smtClean="0"/>
              <a:t>Indonesia Kita</a:t>
            </a:r>
            <a:endParaRPr lang="en-US" dirty="0"/>
          </a:p>
        </p:txBody>
      </p:sp>
      <p:sp>
        <p:nvSpPr>
          <p:cNvPr id="3" name="Content Placeholder 2"/>
          <p:cNvSpPr>
            <a:spLocks noGrp="1"/>
          </p:cNvSpPr>
          <p:nvPr>
            <p:ph idx="1"/>
          </p:nvPr>
        </p:nvSpPr>
        <p:spPr/>
        <p:txBody>
          <a:bodyPr>
            <a:normAutofit lnSpcReduction="10000"/>
          </a:bodyPr>
          <a:lstStyle/>
          <a:p>
            <a:r>
              <a:rPr lang="en-CA" dirty="0" err="1" smtClean="0"/>
              <a:t>Januari</a:t>
            </a:r>
            <a:r>
              <a:rPr lang="en-CA" dirty="0" smtClean="0"/>
              <a:t> </a:t>
            </a:r>
            <a:r>
              <a:rPr lang="en-CA" dirty="0"/>
              <a:t>2018, </a:t>
            </a:r>
            <a:r>
              <a:rPr lang="en-CA" dirty="0" err="1"/>
              <a:t>dari</a:t>
            </a:r>
            <a:r>
              <a:rPr lang="en-CA" dirty="0"/>
              <a:t> </a:t>
            </a:r>
            <a:r>
              <a:rPr lang="en-CA" dirty="0" err="1"/>
              <a:t>sekitar</a:t>
            </a:r>
            <a:r>
              <a:rPr lang="en-CA" dirty="0"/>
              <a:t> 246 </a:t>
            </a:r>
            <a:r>
              <a:rPr lang="en-CA" dirty="0" err="1"/>
              <a:t>juta</a:t>
            </a:r>
            <a:r>
              <a:rPr lang="en-CA" dirty="0"/>
              <a:t> </a:t>
            </a:r>
            <a:r>
              <a:rPr lang="en-CA" dirty="0" err="1"/>
              <a:t>rekening</a:t>
            </a:r>
            <a:r>
              <a:rPr lang="en-CA" dirty="0"/>
              <a:t> di </a:t>
            </a:r>
            <a:r>
              <a:rPr lang="en-CA" dirty="0" err="1"/>
              <a:t>perbankan</a:t>
            </a:r>
            <a:r>
              <a:rPr lang="en-CA" dirty="0"/>
              <a:t>, 98,1% </a:t>
            </a:r>
            <a:r>
              <a:rPr lang="en-CA" dirty="0" err="1"/>
              <a:t>dimiliki</a:t>
            </a:r>
            <a:r>
              <a:rPr lang="en-CA" dirty="0"/>
              <a:t> </a:t>
            </a:r>
            <a:r>
              <a:rPr lang="en-CA" dirty="0" err="1"/>
              <a:t>nasabah</a:t>
            </a:r>
            <a:r>
              <a:rPr lang="en-CA" dirty="0"/>
              <a:t> </a:t>
            </a:r>
            <a:r>
              <a:rPr lang="en-CA" dirty="0" err="1"/>
              <a:t>yg</a:t>
            </a:r>
            <a:r>
              <a:rPr lang="en-CA" dirty="0"/>
              <a:t> </a:t>
            </a:r>
            <a:r>
              <a:rPr lang="en-CA" dirty="0" err="1"/>
              <a:t>simpanannya</a:t>
            </a:r>
            <a:r>
              <a:rPr lang="en-CA" dirty="0"/>
              <a:t> di </a:t>
            </a:r>
            <a:r>
              <a:rPr lang="en-CA" dirty="0" err="1"/>
              <a:t>bawah</a:t>
            </a:r>
            <a:r>
              <a:rPr lang="en-CA" dirty="0"/>
              <a:t> Rp100 </a:t>
            </a:r>
            <a:r>
              <a:rPr lang="en-CA" dirty="0" err="1"/>
              <a:t>juta</a:t>
            </a:r>
            <a:r>
              <a:rPr lang="en-CA" dirty="0"/>
              <a:t>. </a:t>
            </a:r>
            <a:r>
              <a:rPr lang="en-CA" dirty="0" err="1"/>
              <a:t>Komposisi</a:t>
            </a:r>
            <a:r>
              <a:rPr lang="en-CA" dirty="0"/>
              <a:t> </a:t>
            </a:r>
            <a:r>
              <a:rPr lang="en-CA" dirty="0" err="1"/>
              <a:t>dana</a:t>
            </a:r>
            <a:r>
              <a:rPr lang="en-CA" dirty="0"/>
              <a:t> </a:t>
            </a:r>
            <a:r>
              <a:rPr lang="en-CA" dirty="0" err="1"/>
              <a:t>simpanan</a:t>
            </a:r>
            <a:r>
              <a:rPr lang="en-CA" dirty="0"/>
              <a:t> </a:t>
            </a:r>
            <a:r>
              <a:rPr lang="en-CA" dirty="0" err="1"/>
              <a:t>ini</a:t>
            </a:r>
            <a:r>
              <a:rPr lang="en-CA" dirty="0"/>
              <a:t> </a:t>
            </a:r>
            <a:r>
              <a:rPr lang="en-CA" dirty="0" err="1"/>
              <a:t>hanya</a:t>
            </a:r>
            <a:r>
              <a:rPr lang="en-CA" dirty="0"/>
              <a:t> 14.1% </a:t>
            </a:r>
            <a:r>
              <a:rPr lang="en-CA" dirty="0" err="1"/>
              <a:t>dari</a:t>
            </a:r>
            <a:r>
              <a:rPr lang="en-CA" dirty="0"/>
              <a:t> total </a:t>
            </a:r>
            <a:r>
              <a:rPr lang="en-CA" dirty="0" err="1"/>
              <a:t>simpanan</a:t>
            </a:r>
            <a:r>
              <a:rPr lang="en-CA" dirty="0"/>
              <a:t> </a:t>
            </a:r>
            <a:r>
              <a:rPr lang="en-CA" dirty="0" err="1" smtClean="0"/>
              <a:t>perbankan</a:t>
            </a:r>
            <a:r>
              <a:rPr lang="id-ID" dirty="0" smtClean="0"/>
              <a:t> (</a:t>
            </a:r>
            <a:r>
              <a:rPr lang="en-CA" dirty="0" smtClean="0"/>
              <a:t>Data </a:t>
            </a:r>
            <a:r>
              <a:rPr lang="en-CA" dirty="0" err="1" smtClean="0"/>
              <a:t>dari</a:t>
            </a:r>
            <a:r>
              <a:rPr lang="en-CA" dirty="0" smtClean="0"/>
              <a:t> </a:t>
            </a:r>
            <a:r>
              <a:rPr lang="en-CA" dirty="0" err="1" smtClean="0"/>
              <a:t>Lembaga</a:t>
            </a:r>
            <a:r>
              <a:rPr lang="en-CA" dirty="0" smtClean="0"/>
              <a:t> </a:t>
            </a:r>
            <a:r>
              <a:rPr lang="en-CA" dirty="0" err="1" smtClean="0"/>
              <a:t>Penjamin</a:t>
            </a:r>
            <a:r>
              <a:rPr lang="en-CA" dirty="0" smtClean="0"/>
              <a:t> </a:t>
            </a:r>
            <a:r>
              <a:rPr lang="en-CA" dirty="0" err="1" smtClean="0"/>
              <a:t>Simpanan</a:t>
            </a:r>
            <a:r>
              <a:rPr lang="en-CA" dirty="0" smtClean="0"/>
              <a:t> (LPS) </a:t>
            </a:r>
            <a:r>
              <a:rPr lang="en-CA" dirty="0" err="1" smtClean="0"/>
              <a:t>diolah</a:t>
            </a:r>
            <a:r>
              <a:rPr lang="en-CA" dirty="0" smtClean="0"/>
              <a:t> IDEAS</a:t>
            </a:r>
            <a:r>
              <a:rPr lang="id-ID" dirty="0" smtClean="0"/>
              <a:t>)</a:t>
            </a:r>
            <a:r>
              <a:rPr lang="en-CA" dirty="0" smtClean="0"/>
              <a:t>.</a:t>
            </a:r>
            <a:endParaRPr lang="id-ID" dirty="0" smtClean="0"/>
          </a:p>
          <a:p>
            <a:r>
              <a:rPr lang="id-ID" dirty="0" smtClean="0"/>
              <a:t>Cara baca lain (</a:t>
            </a:r>
            <a:r>
              <a:rPr lang="id-ID" i="1" dirty="0" smtClean="0"/>
              <a:t>mafhum mukhalafah</a:t>
            </a:r>
            <a:r>
              <a:rPr lang="id-ID" dirty="0" smtClean="0"/>
              <a:t>)</a:t>
            </a:r>
            <a:r>
              <a:rPr lang="en-CA" dirty="0" smtClean="0"/>
              <a:t>, </a:t>
            </a:r>
            <a:r>
              <a:rPr lang="en-CA" dirty="0" err="1"/>
              <a:t>kelas</a:t>
            </a:r>
            <a:r>
              <a:rPr lang="en-CA" dirty="0"/>
              <a:t> </a:t>
            </a:r>
            <a:r>
              <a:rPr lang="en-CA" dirty="0" err="1"/>
              <a:t>terkaya</a:t>
            </a:r>
            <a:r>
              <a:rPr lang="en-CA" dirty="0"/>
              <a:t> </a:t>
            </a:r>
            <a:r>
              <a:rPr lang="en-CA" dirty="0" err="1"/>
              <a:t>yg</a:t>
            </a:r>
            <a:r>
              <a:rPr lang="en-CA" dirty="0"/>
              <a:t> </a:t>
            </a:r>
            <a:r>
              <a:rPr lang="en-CA" dirty="0" err="1">
                <a:solidFill>
                  <a:srgbClr val="FF0000"/>
                </a:solidFill>
              </a:rPr>
              <a:t>hanya</a:t>
            </a:r>
            <a:r>
              <a:rPr lang="en-CA" dirty="0">
                <a:solidFill>
                  <a:srgbClr val="FF0000"/>
                </a:solidFill>
              </a:rPr>
              <a:t> 1,9%  </a:t>
            </a:r>
            <a:r>
              <a:rPr lang="en-CA" dirty="0" err="1"/>
              <a:t>jumlah</a:t>
            </a:r>
            <a:r>
              <a:rPr lang="en-CA" dirty="0"/>
              <a:t> </a:t>
            </a:r>
            <a:r>
              <a:rPr lang="en-CA" dirty="0" err="1"/>
              <a:t>nasabahnya</a:t>
            </a:r>
            <a:r>
              <a:rPr lang="en-CA" dirty="0"/>
              <a:t>, </a:t>
            </a:r>
            <a:r>
              <a:rPr lang="en-CA" dirty="0" err="1"/>
              <a:t>justru</a:t>
            </a:r>
            <a:r>
              <a:rPr lang="en-CA" dirty="0"/>
              <a:t> </a:t>
            </a:r>
            <a:r>
              <a:rPr lang="en-CA" dirty="0" err="1">
                <a:solidFill>
                  <a:srgbClr val="FF0000"/>
                </a:solidFill>
              </a:rPr>
              <a:t>menguasai</a:t>
            </a:r>
            <a:r>
              <a:rPr lang="en-CA" dirty="0">
                <a:solidFill>
                  <a:srgbClr val="FF0000"/>
                </a:solidFill>
              </a:rPr>
              <a:t> </a:t>
            </a:r>
            <a:r>
              <a:rPr lang="en-CA" dirty="0" smtClean="0">
                <a:solidFill>
                  <a:srgbClr val="FF0000"/>
                </a:solidFill>
              </a:rPr>
              <a:t>85,9</a:t>
            </a:r>
            <a:r>
              <a:rPr lang="id-ID" dirty="0" smtClean="0">
                <a:solidFill>
                  <a:srgbClr val="FF0000"/>
                </a:solidFill>
              </a:rPr>
              <a:t>% </a:t>
            </a:r>
            <a:r>
              <a:rPr lang="en-CA" dirty="0" err="1" smtClean="0">
                <a:solidFill>
                  <a:srgbClr val="FF0000"/>
                </a:solidFill>
              </a:rPr>
              <a:t>dari</a:t>
            </a:r>
            <a:r>
              <a:rPr lang="en-CA" dirty="0" smtClean="0">
                <a:solidFill>
                  <a:srgbClr val="FF0000"/>
                </a:solidFill>
              </a:rPr>
              <a:t> </a:t>
            </a:r>
            <a:r>
              <a:rPr lang="en-CA" dirty="0">
                <a:solidFill>
                  <a:srgbClr val="FF0000"/>
                </a:solidFill>
              </a:rPr>
              <a:t>total </a:t>
            </a:r>
            <a:r>
              <a:rPr lang="en-CA" dirty="0" err="1">
                <a:solidFill>
                  <a:srgbClr val="FF0000"/>
                </a:solidFill>
              </a:rPr>
              <a:t>simpanan</a:t>
            </a:r>
            <a:r>
              <a:rPr lang="en-CA" dirty="0"/>
              <a:t>.</a:t>
            </a:r>
            <a:r>
              <a:rPr lang="en-CA" dirty="0" smtClean="0"/>
              <a:t> </a:t>
            </a:r>
            <a:endParaRPr lang="en-US" dirty="0"/>
          </a:p>
        </p:txBody>
      </p:sp>
    </p:spTree>
    <p:extLst>
      <p:ext uri="{BB962C8B-B14F-4D97-AF65-F5344CB8AC3E}">
        <p14:creationId xmlns:p14="http://schemas.microsoft.com/office/powerpoint/2010/main" val="94165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344" y="908720"/>
            <a:ext cx="8507288" cy="5721499"/>
          </a:xfrm>
        </p:spPr>
        <p:txBody>
          <a:bodyPr>
            <a:normAutofit lnSpcReduction="10000"/>
          </a:bodyPr>
          <a:lstStyle/>
          <a:p>
            <a:r>
              <a:rPr lang="id-ID" sz="3600" dirty="0" smtClean="0"/>
              <a:t>Rata-rata </a:t>
            </a:r>
            <a:r>
              <a:rPr lang="en-CA" sz="3600" dirty="0" err="1" smtClean="0"/>
              <a:t>simpanan</a:t>
            </a:r>
            <a:r>
              <a:rPr lang="en-CA" sz="3600" dirty="0" smtClean="0"/>
              <a:t> </a:t>
            </a:r>
            <a:r>
              <a:rPr lang="id-ID" sz="3600" dirty="0" smtClean="0"/>
              <a:t>kelompok </a:t>
            </a:r>
            <a:r>
              <a:rPr lang="en-CA" sz="3600" dirty="0" smtClean="0"/>
              <a:t>di </a:t>
            </a:r>
            <a:r>
              <a:rPr lang="en-CA" sz="3600" dirty="0" err="1"/>
              <a:t>bawah</a:t>
            </a:r>
            <a:r>
              <a:rPr lang="en-CA" sz="3600" dirty="0"/>
              <a:t> </a:t>
            </a:r>
            <a:r>
              <a:rPr lang="en-CA" sz="3600" dirty="0" err="1"/>
              <a:t>Rp</a:t>
            </a:r>
            <a:r>
              <a:rPr lang="en-CA" sz="3600" dirty="0"/>
              <a:t> </a:t>
            </a:r>
            <a:r>
              <a:rPr lang="en-CA" sz="3600" dirty="0" smtClean="0"/>
              <a:t>100</a:t>
            </a:r>
            <a:r>
              <a:rPr lang="id-ID" sz="3600" dirty="0" smtClean="0"/>
              <a:t>jt</a:t>
            </a:r>
            <a:r>
              <a:rPr lang="en-CA" sz="3600" dirty="0" smtClean="0"/>
              <a:t> </a:t>
            </a:r>
            <a:r>
              <a:rPr lang="id-ID" sz="3600" dirty="0" smtClean="0"/>
              <a:t>adalah </a:t>
            </a:r>
            <a:r>
              <a:rPr lang="en-CA" sz="3600" dirty="0" err="1" smtClean="0"/>
              <a:t>Rp</a:t>
            </a:r>
            <a:r>
              <a:rPr lang="en-CA" sz="3600" dirty="0" smtClean="0"/>
              <a:t> </a:t>
            </a:r>
            <a:r>
              <a:rPr lang="en-CA" sz="3600" dirty="0"/>
              <a:t>3,1 </a:t>
            </a:r>
            <a:r>
              <a:rPr lang="en-CA" sz="3600" dirty="0" err="1"/>
              <a:t>juta</a:t>
            </a:r>
            <a:r>
              <a:rPr lang="en-CA" sz="3600" dirty="0"/>
              <a:t>. </a:t>
            </a:r>
            <a:endParaRPr lang="id-ID" sz="3600" dirty="0" smtClean="0"/>
          </a:p>
          <a:p>
            <a:r>
              <a:rPr lang="en-CA" sz="3600" dirty="0" err="1" smtClean="0"/>
              <a:t>Sementara</a:t>
            </a:r>
            <a:r>
              <a:rPr lang="en-CA" sz="3600" dirty="0" smtClean="0"/>
              <a:t> </a:t>
            </a:r>
            <a:r>
              <a:rPr lang="en-CA" sz="3600" dirty="0" err="1"/>
              <a:t>kelompok</a:t>
            </a:r>
            <a:r>
              <a:rPr lang="en-CA" sz="3600" dirty="0"/>
              <a:t> </a:t>
            </a:r>
            <a:r>
              <a:rPr lang="id-ID" sz="3600" dirty="0" smtClean="0"/>
              <a:t>kaya </a:t>
            </a:r>
            <a:r>
              <a:rPr lang="en-CA" sz="3600" dirty="0" smtClean="0"/>
              <a:t>di </a:t>
            </a:r>
            <a:r>
              <a:rPr lang="en-CA" sz="3600" dirty="0" err="1"/>
              <a:t>atas</a:t>
            </a:r>
            <a:r>
              <a:rPr lang="en-CA" sz="3600" dirty="0"/>
              <a:t>  </a:t>
            </a:r>
            <a:r>
              <a:rPr lang="en-CA" sz="3600" dirty="0" err="1"/>
              <a:t>Rp</a:t>
            </a:r>
            <a:r>
              <a:rPr lang="en-CA" sz="3600" dirty="0"/>
              <a:t> 100 </a:t>
            </a:r>
            <a:r>
              <a:rPr lang="en-CA" sz="3600" dirty="0" err="1"/>
              <a:t>juta</a:t>
            </a:r>
            <a:r>
              <a:rPr lang="en-CA" sz="3600" dirty="0"/>
              <a:t>, </a:t>
            </a:r>
            <a:r>
              <a:rPr lang="en-CA" sz="3600" dirty="0" err="1" smtClean="0"/>
              <a:t>rerata</a:t>
            </a:r>
            <a:r>
              <a:rPr lang="en-CA" sz="3600" dirty="0" smtClean="0"/>
              <a:t> </a:t>
            </a:r>
            <a:r>
              <a:rPr lang="id-ID" sz="3600" dirty="0" smtClean="0"/>
              <a:t>mereka adalah </a:t>
            </a:r>
            <a:r>
              <a:rPr lang="en-CA" sz="3600" dirty="0" err="1" smtClean="0"/>
              <a:t>Rp</a:t>
            </a:r>
            <a:r>
              <a:rPr lang="en-CA" sz="3600" dirty="0" smtClean="0"/>
              <a:t> </a:t>
            </a:r>
            <a:r>
              <a:rPr lang="en-CA" sz="3600" dirty="0"/>
              <a:t>27,7 </a:t>
            </a:r>
            <a:r>
              <a:rPr lang="en-CA" sz="3600" dirty="0" err="1"/>
              <a:t>milyar</a:t>
            </a:r>
            <a:r>
              <a:rPr lang="en-CA" sz="3600" dirty="0" smtClean="0"/>
              <a:t>.</a:t>
            </a:r>
            <a:endParaRPr lang="id-ID" sz="3600" dirty="0" smtClean="0"/>
          </a:p>
          <a:p>
            <a:r>
              <a:rPr lang="id-ID" sz="3600" dirty="0" smtClean="0"/>
              <a:t>3,1jt:277.000jt adalah ketimpangan luar biasa</a:t>
            </a:r>
          </a:p>
          <a:p>
            <a:pPr marL="0" indent="0">
              <a:buNone/>
            </a:pPr>
            <a:endParaRPr lang="id-ID" sz="3600" dirty="0" smtClean="0"/>
          </a:p>
          <a:p>
            <a:pPr marL="0" indent="0">
              <a:buNone/>
            </a:pPr>
            <a:r>
              <a:rPr lang="id-ID" sz="3600" dirty="0" smtClean="0"/>
              <a:t>Tetapi karena cara pandang para ekonom adalah agregat (makro), maka ketimpangan itu tidak mjd masalah </a:t>
            </a:r>
            <a:endParaRPr lang="en-US" sz="3600" dirty="0"/>
          </a:p>
        </p:txBody>
      </p:sp>
      <p:sp>
        <p:nvSpPr>
          <p:cNvPr id="2" name="Rectangle 1"/>
          <p:cNvSpPr/>
          <p:nvPr/>
        </p:nvSpPr>
        <p:spPr>
          <a:xfrm>
            <a:off x="611560" y="188640"/>
            <a:ext cx="7344816" cy="523220"/>
          </a:xfrm>
          <a:prstGeom prst="rect">
            <a:avLst/>
          </a:prstGeom>
        </p:spPr>
        <p:txBody>
          <a:bodyPr wrap="square">
            <a:spAutoFit/>
          </a:bodyPr>
          <a:lstStyle/>
          <a:p>
            <a:r>
              <a:rPr lang="id-ID" sz="2800" dirty="0" smtClean="0"/>
              <a:t>Lanjutan Background...... 	Indonesia Kita  </a:t>
            </a:r>
            <a:endParaRPr lang="en-US" sz="2800" dirty="0"/>
          </a:p>
        </p:txBody>
      </p:sp>
    </p:spTree>
    <p:extLst>
      <p:ext uri="{BB962C8B-B14F-4D97-AF65-F5344CB8AC3E}">
        <p14:creationId xmlns:p14="http://schemas.microsoft.com/office/powerpoint/2010/main" val="2255511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www.bps.go.id/website/images/IPM-2017-ind.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16632"/>
            <a:ext cx="7920879" cy="6624736"/>
          </a:xfrm>
          <a:prstGeom prst="rect">
            <a:avLst/>
          </a:prstGeom>
          <a:noFill/>
          <a:ln>
            <a:noFill/>
          </a:ln>
        </p:spPr>
      </p:pic>
    </p:spTree>
    <p:extLst>
      <p:ext uri="{BB962C8B-B14F-4D97-AF65-F5344CB8AC3E}">
        <p14:creationId xmlns:p14="http://schemas.microsoft.com/office/powerpoint/2010/main" val="3021098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Kesalahan kacamata</a:t>
            </a:r>
            <a:br>
              <a:rPr lang="id-ID" dirty="0" smtClean="0"/>
            </a:br>
            <a:endParaRPr lang="en-US" dirty="0"/>
          </a:p>
        </p:txBody>
      </p:sp>
      <p:sp>
        <p:nvSpPr>
          <p:cNvPr id="3" name="Content Placeholder 2"/>
          <p:cNvSpPr>
            <a:spLocks noGrp="1"/>
          </p:cNvSpPr>
          <p:nvPr>
            <p:ph idx="1"/>
          </p:nvPr>
        </p:nvSpPr>
        <p:spPr>
          <a:xfrm>
            <a:off x="395536" y="1052736"/>
            <a:ext cx="8291264" cy="5073427"/>
          </a:xfrm>
        </p:spPr>
        <p:txBody>
          <a:bodyPr>
            <a:normAutofit lnSpcReduction="10000"/>
          </a:bodyPr>
          <a:lstStyle/>
          <a:p>
            <a:r>
              <a:rPr lang="en-CA" dirty="0" err="1" smtClean="0"/>
              <a:t>Indeks</a:t>
            </a:r>
            <a:r>
              <a:rPr lang="en-CA" dirty="0" smtClean="0"/>
              <a:t> </a:t>
            </a:r>
            <a:r>
              <a:rPr lang="en-CA" dirty="0"/>
              <a:t>Pembangunan </a:t>
            </a:r>
            <a:r>
              <a:rPr lang="en-CA" dirty="0" err="1"/>
              <a:t>Manusia</a:t>
            </a:r>
            <a:r>
              <a:rPr lang="en-CA" dirty="0"/>
              <a:t> (IPM) Indonesia </a:t>
            </a:r>
            <a:r>
              <a:rPr lang="en-CA" dirty="0" err="1"/>
              <a:t>mencapai</a:t>
            </a:r>
            <a:r>
              <a:rPr lang="en-CA" dirty="0"/>
              <a:t> </a:t>
            </a:r>
            <a:r>
              <a:rPr lang="en-CA" dirty="0" smtClean="0"/>
              <a:t>70,81</a:t>
            </a:r>
            <a:r>
              <a:rPr lang="id-ID" dirty="0" smtClean="0"/>
              <a:t> pd </a:t>
            </a:r>
            <a:r>
              <a:rPr lang="en-CA" dirty="0" smtClean="0"/>
              <a:t>2017. </a:t>
            </a:r>
            <a:r>
              <a:rPr lang="en-CA" dirty="0" err="1"/>
              <a:t>Angka</a:t>
            </a:r>
            <a:r>
              <a:rPr lang="en-CA" dirty="0"/>
              <a:t> </a:t>
            </a:r>
            <a:r>
              <a:rPr lang="en-CA" dirty="0" err="1"/>
              <a:t>ini</a:t>
            </a:r>
            <a:r>
              <a:rPr lang="en-CA" dirty="0"/>
              <a:t> </a:t>
            </a:r>
            <a:r>
              <a:rPr lang="en-CA" dirty="0" err="1"/>
              <a:t>meningkat</a:t>
            </a:r>
            <a:r>
              <a:rPr lang="en-CA" dirty="0"/>
              <a:t> </a:t>
            </a:r>
            <a:r>
              <a:rPr lang="en-CA" dirty="0" err="1"/>
              <a:t>sebesar</a:t>
            </a:r>
            <a:r>
              <a:rPr lang="en-CA" dirty="0"/>
              <a:t> 0,63 </a:t>
            </a:r>
            <a:r>
              <a:rPr lang="en-CA" dirty="0" err="1"/>
              <a:t>poin</a:t>
            </a:r>
            <a:r>
              <a:rPr lang="en-CA" dirty="0"/>
              <a:t> </a:t>
            </a:r>
            <a:r>
              <a:rPr lang="en-CA" dirty="0" err="1"/>
              <a:t>atau</a:t>
            </a:r>
            <a:r>
              <a:rPr lang="en-CA" dirty="0"/>
              <a:t> </a:t>
            </a:r>
            <a:r>
              <a:rPr lang="en-CA" dirty="0" err="1"/>
              <a:t>tumbuh</a:t>
            </a:r>
            <a:r>
              <a:rPr lang="en-CA" dirty="0"/>
              <a:t> </a:t>
            </a:r>
            <a:r>
              <a:rPr lang="en-CA" dirty="0" err="1"/>
              <a:t>sebesar</a:t>
            </a:r>
            <a:r>
              <a:rPr lang="en-CA" dirty="0"/>
              <a:t> 0,90 </a:t>
            </a:r>
            <a:r>
              <a:rPr lang="en-CA" dirty="0" err="1"/>
              <a:t>persen</a:t>
            </a:r>
            <a:r>
              <a:rPr lang="en-CA" dirty="0"/>
              <a:t> </a:t>
            </a:r>
            <a:r>
              <a:rPr lang="en-CA" dirty="0" err="1"/>
              <a:t>dibandingkan</a:t>
            </a:r>
            <a:r>
              <a:rPr lang="en-CA" dirty="0"/>
              <a:t> </a:t>
            </a:r>
            <a:r>
              <a:rPr lang="en-CA" dirty="0" err="1" smtClean="0"/>
              <a:t>th</a:t>
            </a:r>
            <a:r>
              <a:rPr lang="id-ID" dirty="0" smtClean="0"/>
              <a:t> </a:t>
            </a:r>
            <a:r>
              <a:rPr lang="en-CA" dirty="0" smtClean="0"/>
              <a:t>2016</a:t>
            </a:r>
            <a:r>
              <a:rPr lang="id-ID" dirty="0" smtClean="0"/>
              <a:t> </a:t>
            </a:r>
            <a:r>
              <a:rPr lang="en-CA" dirty="0"/>
              <a:t> </a:t>
            </a:r>
            <a:endParaRPr lang="id-ID" dirty="0" smtClean="0"/>
          </a:p>
          <a:p>
            <a:r>
              <a:rPr lang="en-CA" dirty="0" err="1"/>
              <a:t>Pada</a:t>
            </a:r>
            <a:r>
              <a:rPr lang="en-CA" dirty="0"/>
              <a:t> </a:t>
            </a:r>
            <a:r>
              <a:rPr lang="en-CA" dirty="0" err="1"/>
              <a:t>tahun</a:t>
            </a:r>
            <a:r>
              <a:rPr lang="en-CA" dirty="0"/>
              <a:t> 2017, </a:t>
            </a:r>
            <a:r>
              <a:rPr lang="en-CA" dirty="0" err="1"/>
              <a:t>masyarakat</a:t>
            </a:r>
            <a:r>
              <a:rPr lang="en-CA" dirty="0"/>
              <a:t> Indonesia </a:t>
            </a:r>
            <a:r>
              <a:rPr lang="en-CA" dirty="0" err="1"/>
              <a:t>memenuhi</a:t>
            </a:r>
            <a:r>
              <a:rPr lang="en-CA" dirty="0"/>
              <a:t> </a:t>
            </a:r>
            <a:r>
              <a:rPr lang="en-CA" dirty="0" err="1"/>
              <a:t>kebutuhan</a:t>
            </a:r>
            <a:r>
              <a:rPr lang="en-CA" dirty="0"/>
              <a:t> </a:t>
            </a:r>
            <a:r>
              <a:rPr lang="en-CA" dirty="0" err="1"/>
              <a:t>hidup</a:t>
            </a:r>
            <a:r>
              <a:rPr lang="en-CA" dirty="0"/>
              <a:t> </a:t>
            </a:r>
            <a:r>
              <a:rPr lang="en-CA" dirty="0" err="1">
                <a:solidFill>
                  <a:srgbClr val="FF0000"/>
                </a:solidFill>
              </a:rPr>
              <a:t>dengan</a:t>
            </a:r>
            <a:r>
              <a:rPr lang="en-CA" dirty="0">
                <a:solidFill>
                  <a:srgbClr val="FF0000"/>
                </a:solidFill>
              </a:rPr>
              <a:t> rata-rata </a:t>
            </a:r>
            <a:r>
              <a:rPr lang="en-CA" dirty="0" err="1"/>
              <a:t>pengeluaran</a:t>
            </a:r>
            <a:r>
              <a:rPr lang="en-CA" dirty="0"/>
              <a:t> per </a:t>
            </a:r>
            <a:r>
              <a:rPr lang="en-CA" dirty="0" err="1"/>
              <a:t>kapita</a:t>
            </a:r>
            <a:r>
              <a:rPr lang="en-CA" dirty="0"/>
              <a:t> </a:t>
            </a:r>
            <a:r>
              <a:rPr lang="en-CA" dirty="0" err="1"/>
              <a:t>sebesar</a:t>
            </a:r>
            <a:r>
              <a:rPr lang="en-CA" dirty="0"/>
              <a:t> </a:t>
            </a:r>
            <a:r>
              <a:rPr lang="id-ID" dirty="0" smtClean="0"/>
              <a:t>Rp.</a:t>
            </a:r>
            <a:r>
              <a:rPr lang="en-CA" dirty="0" smtClean="0"/>
              <a:t>10,66j</a:t>
            </a:r>
            <a:r>
              <a:rPr lang="id-ID" dirty="0" smtClean="0"/>
              <a:t>t/th</a:t>
            </a:r>
            <a:r>
              <a:rPr lang="en-CA" dirty="0" smtClean="0"/>
              <a:t>, </a:t>
            </a:r>
            <a:r>
              <a:rPr lang="en-CA" dirty="0" err="1" smtClean="0"/>
              <a:t>meningkat</a:t>
            </a:r>
            <a:r>
              <a:rPr lang="en-CA" dirty="0" smtClean="0"/>
              <a:t> </a:t>
            </a:r>
            <a:r>
              <a:rPr lang="id-ID" dirty="0" smtClean="0"/>
              <a:t>Rp</a:t>
            </a:r>
            <a:r>
              <a:rPr lang="en-CA" dirty="0" smtClean="0"/>
              <a:t>244 </a:t>
            </a:r>
            <a:r>
              <a:rPr lang="en-CA" dirty="0" err="1" smtClean="0"/>
              <a:t>ribu</a:t>
            </a:r>
            <a:r>
              <a:rPr lang="id-ID" dirty="0" smtClean="0"/>
              <a:t> </a:t>
            </a:r>
            <a:r>
              <a:rPr lang="en-CA" dirty="0" err="1" smtClean="0"/>
              <a:t>dibandingkan</a:t>
            </a:r>
            <a:r>
              <a:rPr lang="en-CA" dirty="0" smtClean="0"/>
              <a:t> t</a:t>
            </a:r>
            <a:r>
              <a:rPr lang="id-ID" dirty="0" smtClean="0"/>
              <a:t>h 2016</a:t>
            </a:r>
            <a:r>
              <a:rPr lang="en-CA" dirty="0" smtClean="0"/>
              <a:t>.</a:t>
            </a:r>
            <a:endParaRPr lang="id-ID" dirty="0" smtClean="0"/>
          </a:p>
          <a:p>
            <a:pPr marL="0" indent="0">
              <a:buNone/>
            </a:pPr>
            <a:endParaRPr lang="id-ID" sz="2800" dirty="0" smtClean="0"/>
          </a:p>
          <a:p>
            <a:pPr marL="0" indent="0">
              <a:buNone/>
            </a:pPr>
            <a:r>
              <a:rPr lang="id-ID" sz="2800" dirty="0" smtClean="0"/>
              <a:t>(</a:t>
            </a:r>
            <a:r>
              <a:rPr lang="id-ID" sz="2800" dirty="0"/>
              <a:t>Data Resmi Statistik No</a:t>
            </a:r>
            <a:r>
              <a:rPr lang="en-CA" sz="2800" dirty="0"/>
              <a:t>.</a:t>
            </a:r>
            <a:r>
              <a:rPr lang="id-ID" sz="2800" dirty="0"/>
              <a:t> 33/04/th.XXI  april 2018)</a:t>
            </a:r>
            <a:endParaRPr lang="id-ID" sz="2800" dirty="0" smtClean="0"/>
          </a:p>
        </p:txBody>
      </p:sp>
    </p:spTree>
    <p:extLst>
      <p:ext uri="{BB962C8B-B14F-4D97-AF65-F5344CB8AC3E}">
        <p14:creationId xmlns:p14="http://schemas.microsoft.com/office/powerpoint/2010/main" val="1661943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baca yg </a:t>
            </a:r>
            <a:r>
              <a:rPr lang="id-ID" i="1" dirty="0" smtClean="0"/>
              <a:t>fair</a:t>
            </a:r>
            <a:endParaRPr lang="en-US" i="1" dirty="0"/>
          </a:p>
        </p:txBody>
      </p:sp>
      <p:sp>
        <p:nvSpPr>
          <p:cNvPr id="3" name="Content Placeholder 2"/>
          <p:cNvSpPr>
            <a:spLocks noGrp="1"/>
          </p:cNvSpPr>
          <p:nvPr>
            <p:ph idx="1"/>
          </p:nvPr>
        </p:nvSpPr>
        <p:spPr/>
        <p:txBody>
          <a:bodyPr/>
          <a:lstStyle/>
          <a:p>
            <a:r>
              <a:rPr lang="id-ID" dirty="0" smtClean="0"/>
              <a:t>P</a:t>
            </a:r>
            <a:r>
              <a:rPr lang="en-CA" dirty="0" err="1" smtClean="0"/>
              <a:t>asca</a:t>
            </a:r>
            <a:r>
              <a:rPr lang="en-CA" dirty="0" smtClean="0"/>
              <a:t> </a:t>
            </a:r>
            <a:r>
              <a:rPr lang="en-CA" dirty="0" err="1" smtClean="0"/>
              <a:t>krisis</a:t>
            </a:r>
            <a:r>
              <a:rPr lang="en-CA" dirty="0" smtClean="0"/>
              <a:t> global 2008, </a:t>
            </a:r>
            <a:r>
              <a:rPr lang="en-CA" dirty="0" err="1" smtClean="0">
                <a:solidFill>
                  <a:srgbClr val="FF0000"/>
                </a:solidFill>
              </a:rPr>
              <a:t>kekayaan</a:t>
            </a:r>
            <a:r>
              <a:rPr lang="en-CA" dirty="0" smtClean="0">
                <a:solidFill>
                  <a:srgbClr val="FF0000"/>
                </a:solidFill>
              </a:rPr>
              <a:t> 40 or</a:t>
            </a:r>
            <a:r>
              <a:rPr lang="id-ID" dirty="0" smtClean="0">
                <a:solidFill>
                  <a:srgbClr val="FF0000"/>
                </a:solidFill>
              </a:rPr>
              <a:t>an</a:t>
            </a:r>
            <a:r>
              <a:rPr lang="en-CA" dirty="0" smtClean="0">
                <a:solidFill>
                  <a:srgbClr val="FF0000"/>
                </a:solidFill>
              </a:rPr>
              <a:t>g </a:t>
            </a:r>
            <a:r>
              <a:rPr lang="en-CA" dirty="0" err="1" smtClean="0">
                <a:solidFill>
                  <a:srgbClr val="FF0000"/>
                </a:solidFill>
              </a:rPr>
              <a:t>terkaya</a:t>
            </a:r>
            <a:r>
              <a:rPr lang="en-CA" dirty="0" smtClean="0">
                <a:solidFill>
                  <a:srgbClr val="FF0000"/>
                </a:solidFill>
              </a:rPr>
              <a:t> </a:t>
            </a:r>
            <a:r>
              <a:rPr lang="en-CA" dirty="0" smtClean="0"/>
              <a:t>Indonesia </a:t>
            </a:r>
            <a:r>
              <a:rPr lang="en-CA" dirty="0" err="1" smtClean="0"/>
              <a:t>terus</a:t>
            </a:r>
            <a:r>
              <a:rPr lang="en-CA" dirty="0" smtClean="0"/>
              <a:t> </a:t>
            </a:r>
            <a:r>
              <a:rPr lang="en-CA" dirty="0" err="1" smtClean="0"/>
              <a:t>terdongkrak</a:t>
            </a:r>
            <a:r>
              <a:rPr lang="en-CA" dirty="0" smtClean="0"/>
              <a:t> </a:t>
            </a:r>
            <a:r>
              <a:rPr lang="en-CA" dirty="0" err="1" smtClean="0"/>
              <a:t>dari</a:t>
            </a:r>
            <a:r>
              <a:rPr lang="en-CA" dirty="0" smtClean="0"/>
              <a:t> US$ 20,6 </a:t>
            </a:r>
            <a:r>
              <a:rPr lang="en-CA" dirty="0" err="1" smtClean="0"/>
              <a:t>milyar</a:t>
            </a:r>
            <a:r>
              <a:rPr lang="en-CA" dirty="0" smtClean="0"/>
              <a:t> (2008) </a:t>
            </a:r>
            <a:r>
              <a:rPr lang="en-CA" dirty="0" err="1" smtClean="0"/>
              <a:t>menjadi</a:t>
            </a:r>
            <a:r>
              <a:rPr lang="en-CA" dirty="0" smtClean="0"/>
              <a:t> US$ 119 </a:t>
            </a:r>
            <a:r>
              <a:rPr lang="en-CA" dirty="0" err="1" smtClean="0"/>
              <a:t>milyar</a:t>
            </a:r>
            <a:r>
              <a:rPr lang="en-CA" dirty="0" smtClean="0"/>
              <a:t> (2017).</a:t>
            </a:r>
            <a:endParaRPr lang="id-ID" dirty="0"/>
          </a:p>
          <a:p>
            <a:endParaRPr lang="id-ID" dirty="0"/>
          </a:p>
          <a:p>
            <a:pPr marL="0" indent="0">
              <a:buNone/>
            </a:pPr>
            <a:r>
              <a:rPr lang="id-ID" i="1" dirty="0" smtClean="0"/>
              <a:t>It is </a:t>
            </a:r>
            <a:r>
              <a:rPr lang="id-ID" i="1" dirty="0"/>
              <a:t>simply of 1%, by 1%, for 1%</a:t>
            </a:r>
            <a:endParaRPr lang="en-US" dirty="0" smtClean="0"/>
          </a:p>
        </p:txBody>
      </p:sp>
    </p:spTree>
    <p:extLst>
      <p:ext uri="{BB962C8B-B14F-4D97-AF65-F5344CB8AC3E}">
        <p14:creationId xmlns:p14="http://schemas.microsoft.com/office/powerpoint/2010/main" val="130174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id-ID" dirty="0" smtClean="0"/>
              <a:t>Negara dan campurtangan perekonomian</a:t>
            </a:r>
            <a:endParaRPr lang="en-US" dirty="0"/>
          </a:p>
        </p:txBody>
      </p:sp>
      <p:sp>
        <p:nvSpPr>
          <p:cNvPr id="3" name="Content Placeholder 2"/>
          <p:cNvSpPr>
            <a:spLocks noGrp="1"/>
          </p:cNvSpPr>
          <p:nvPr>
            <p:ph idx="1"/>
          </p:nvPr>
        </p:nvSpPr>
        <p:spPr>
          <a:xfrm>
            <a:off x="179512" y="1600200"/>
            <a:ext cx="8856984" cy="4925144"/>
          </a:xfrm>
        </p:spPr>
        <p:txBody>
          <a:bodyPr>
            <a:normAutofit fontScale="85000" lnSpcReduction="10000"/>
          </a:bodyPr>
          <a:lstStyle/>
          <a:p>
            <a:r>
              <a:rPr lang="id-ID" dirty="0" smtClean="0"/>
              <a:t>Adam Smith, Bapak Ekonomi konvensional menelurkan gagasan </a:t>
            </a:r>
            <a:r>
              <a:rPr lang="id-ID" i="1" dirty="0" smtClean="0"/>
              <a:t>laissez faire</a:t>
            </a:r>
            <a:r>
              <a:rPr lang="id-ID" dirty="0" smtClean="0"/>
              <a:t> (pasar bebas). Bahwa idealnya, negara tidak perlu campur tangan dalam bidang perekonomian. Pasar punya mekanisme </a:t>
            </a:r>
            <a:r>
              <a:rPr lang="id-ID" i="1" dirty="0" smtClean="0"/>
              <a:t>invisible hand</a:t>
            </a:r>
            <a:r>
              <a:rPr lang="id-ID" dirty="0" smtClean="0"/>
              <a:t>.</a:t>
            </a:r>
          </a:p>
          <a:p>
            <a:r>
              <a:rPr lang="id-ID" dirty="0" smtClean="0"/>
              <a:t>Teori klasik itu didukung oleh para ekonom kapitalisme. Misal Francis Fukuyama</a:t>
            </a:r>
          </a:p>
          <a:p>
            <a:r>
              <a:rPr lang="id-ID" dirty="0" smtClean="0"/>
              <a:t>Dalam </a:t>
            </a:r>
            <a:r>
              <a:rPr lang="en-US" i="1" dirty="0" smtClean="0"/>
              <a:t>The End of History and The Last Men </a:t>
            </a:r>
            <a:r>
              <a:rPr lang="en-US" dirty="0" smtClean="0"/>
              <a:t>(1992), Fukuyama </a:t>
            </a:r>
            <a:r>
              <a:rPr lang="en-US" dirty="0" err="1" smtClean="0"/>
              <a:t>dengan</a:t>
            </a:r>
            <a:r>
              <a:rPr lang="en-US" dirty="0" smtClean="0"/>
              <a:t> </a:t>
            </a:r>
            <a:r>
              <a:rPr lang="en-US" dirty="0" err="1" smtClean="0"/>
              <a:t>yakin</a:t>
            </a:r>
            <a:r>
              <a:rPr lang="en-US" dirty="0" smtClean="0"/>
              <a:t> </a:t>
            </a:r>
            <a:r>
              <a:rPr lang="en-US" dirty="0" err="1" smtClean="0"/>
              <a:t>menyatakan</a:t>
            </a:r>
            <a:r>
              <a:rPr lang="en-US" dirty="0" smtClean="0"/>
              <a:t> </a:t>
            </a:r>
            <a:r>
              <a:rPr lang="en-US" dirty="0" err="1" smtClean="0"/>
              <a:t>bahwa</a:t>
            </a:r>
            <a:r>
              <a:rPr lang="en-US" dirty="0" smtClean="0"/>
              <a:t> </a:t>
            </a:r>
            <a:r>
              <a:rPr lang="en-US" dirty="0" err="1" smtClean="0"/>
              <a:t>sejarah</a:t>
            </a:r>
            <a:r>
              <a:rPr lang="en-US" dirty="0" smtClean="0"/>
              <a:t> </a:t>
            </a:r>
            <a:r>
              <a:rPr lang="en-US" dirty="0" err="1" smtClean="0"/>
              <a:t>peradaban</a:t>
            </a:r>
            <a:r>
              <a:rPr lang="en-US" dirty="0" smtClean="0"/>
              <a:t> </a:t>
            </a:r>
            <a:r>
              <a:rPr lang="en-US" dirty="0" err="1" smtClean="0"/>
              <a:t>manusia</a:t>
            </a:r>
            <a:r>
              <a:rPr lang="en-US" dirty="0" smtClean="0"/>
              <a:t> </a:t>
            </a:r>
            <a:r>
              <a:rPr lang="id-ID" dirty="0" smtClean="0"/>
              <a:t>telah </a:t>
            </a:r>
            <a:r>
              <a:rPr lang="en-US" dirty="0" err="1" smtClean="0"/>
              <a:t>berakhir</a:t>
            </a:r>
            <a:r>
              <a:rPr lang="id-ID" dirty="0" smtClean="0"/>
              <a:t> </a:t>
            </a:r>
            <a:r>
              <a:rPr lang="en-US" dirty="0" err="1" smtClean="0"/>
              <a:t>dengan</a:t>
            </a:r>
            <a:r>
              <a:rPr lang="en-US" dirty="0" smtClean="0"/>
              <a:t> </a:t>
            </a:r>
            <a:r>
              <a:rPr lang="en-US" dirty="0" err="1" smtClean="0"/>
              <a:t>kemenangan</a:t>
            </a:r>
            <a:r>
              <a:rPr lang="id-ID" dirty="0" smtClean="0"/>
              <a:t> </a:t>
            </a:r>
            <a:r>
              <a:rPr lang="en-US" dirty="0" err="1" smtClean="0"/>
              <a:t>kapitalisme</a:t>
            </a:r>
            <a:r>
              <a:rPr lang="en-US" dirty="0" smtClean="0"/>
              <a:t> (</a:t>
            </a:r>
            <a:r>
              <a:rPr lang="en-US" dirty="0" err="1" smtClean="0"/>
              <a:t>neoliberalisme</a:t>
            </a:r>
            <a:r>
              <a:rPr lang="en-US" dirty="0" smtClean="0"/>
              <a:t>). </a:t>
            </a:r>
            <a:r>
              <a:rPr lang="id-ID" dirty="0" smtClean="0"/>
              <a:t>K</a:t>
            </a:r>
            <a:r>
              <a:rPr lang="en-US" dirty="0" err="1" smtClean="0"/>
              <a:t>apitalisme</a:t>
            </a:r>
            <a:r>
              <a:rPr lang="en-US" dirty="0" smtClean="0"/>
              <a:t> </a:t>
            </a:r>
            <a:r>
              <a:rPr lang="en-US" dirty="0" err="1" smtClean="0"/>
              <a:t>menang</a:t>
            </a:r>
            <a:r>
              <a:rPr lang="id-ID" dirty="0" smtClean="0"/>
              <a:t> </a:t>
            </a:r>
            <a:r>
              <a:rPr lang="en-US" dirty="0" err="1" smtClean="0"/>
              <a:t>karena</a:t>
            </a:r>
            <a:r>
              <a:rPr lang="en-US" dirty="0" smtClean="0"/>
              <a:t> </a:t>
            </a:r>
            <a:r>
              <a:rPr lang="en-US" dirty="0" err="1" smtClean="0"/>
              <a:t>sistem</a:t>
            </a:r>
            <a:r>
              <a:rPr lang="en-US" dirty="0" smtClean="0"/>
              <a:t> </a:t>
            </a:r>
            <a:r>
              <a:rPr lang="en-US" dirty="0" err="1" smtClean="0"/>
              <a:t>ini</a:t>
            </a:r>
            <a:r>
              <a:rPr lang="en-US" dirty="0" smtClean="0"/>
              <a:t> </a:t>
            </a:r>
            <a:r>
              <a:rPr lang="en-US" dirty="0" err="1" smtClean="0"/>
              <a:t>dianggap</a:t>
            </a:r>
            <a:r>
              <a:rPr lang="en-US" dirty="0" smtClean="0"/>
              <a:t> paling </a:t>
            </a:r>
            <a:r>
              <a:rPr lang="en-US" dirty="0" err="1" smtClean="0"/>
              <a:t>cocok</a:t>
            </a:r>
            <a:r>
              <a:rPr lang="en-US" dirty="0" smtClean="0"/>
              <a:t> </a:t>
            </a:r>
            <a:r>
              <a:rPr lang="en-US" dirty="0" err="1" smtClean="0"/>
              <a:t>untuk</a:t>
            </a:r>
            <a:r>
              <a:rPr lang="en-US" dirty="0" smtClean="0"/>
              <a:t> </a:t>
            </a:r>
            <a:r>
              <a:rPr lang="en-US" dirty="0" err="1" smtClean="0"/>
              <a:t>manusia</a:t>
            </a:r>
            <a:r>
              <a:rPr lang="en-US" dirty="0" smtClean="0"/>
              <a:t> </a:t>
            </a:r>
            <a:r>
              <a:rPr lang="en-US" dirty="0" err="1" smtClean="0"/>
              <a:t>abad</a:t>
            </a:r>
            <a:r>
              <a:rPr lang="en-US" dirty="0" smtClean="0"/>
              <a:t> </a:t>
            </a:r>
            <a:r>
              <a:rPr lang="en-US" dirty="0" err="1" smtClean="0"/>
              <a:t>ini</a:t>
            </a:r>
            <a:r>
              <a:rPr lang="en-US" dirty="0" smtClean="0"/>
              <a:t>. </a:t>
            </a:r>
            <a:endParaRPr lang="en-US" dirty="0"/>
          </a:p>
        </p:txBody>
      </p:sp>
    </p:spTree>
    <p:extLst>
      <p:ext uri="{BB962C8B-B14F-4D97-AF65-F5344CB8AC3E}">
        <p14:creationId xmlns:p14="http://schemas.microsoft.com/office/powerpoint/2010/main" val="1693970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Produk-produk kapitalisme</a:t>
            </a:r>
            <a:endParaRPr lang="en-US" dirty="0"/>
          </a:p>
        </p:txBody>
      </p:sp>
      <p:sp>
        <p:nvSpPr>
          <p:cNvPr id="3" name="Content Placeholder 2"/>
          <p:cNvSpPr>
            <a:spLocks noGrp="1"/>
          </p:cNvSpPr>
          <p:nvPr>
            <p:ph idx="1"/>
          </p:nvPr>
        </p:nvSpPr>
        <p:spPr/>
        <p:txBody>
          <a:bodyPr>
            <a:normAutofit lnSpcReduction="10000"/>
          </a:bodyPr>
          <a:lstStyle/>
          <a:p>
            <a:r>
              <a:rPr lang="id-ID" dirty="0" smtClean="0"/>
              <a:t>Globalisasi </a:t>
            </a:r>
            <a:r>
              <a:rPr lang="id-ID" dirty="0" smtClean="0">
                <a:sym typeface="Wingdings" pitchFamily="2" charset="2"/>
              </a:rPr>
              <a:t> global vilage, </a:t>
            </a:r>
            <a:endParaRPr lang="id-ID" dirty="0" smtClean="0"/>
          </a:p>
          <a:p>
            <a:r>
              <a:rPr lang="id-ID" dirty="0" smtClean="0"/>
              <a:t>Masy Ekonomi ASEAN (2015)</a:t>
            </a:r>
          </a:p>
          <a:p>
            <a:pPr marL="0" indent="0">
              <a:buNone/>
            </a:pPr>
            <a:r>
              <a:rPr lang="id-ID" dirty="0" smtClean="0"/>
              <a:t>	Kemudahan masuknya produk/jasa/sdm 	LN...</a:t>
            </a:r>
          </a:p>
          <a:p>
            <a:r>
              <a:rPr lang="id-ID" dirty="0" smtClean="0"/>
              <a:t>Dalam dunia pendidikan</a:t>
            </a:r>
          </a:p>
          <a:p>
            <a:pPr lvl="1"/>
            <a:r>
              <a:rPr lang="id-ID" dirty="0" smtClean="0"/>
              <a:t>Indonesia akan mengimpor Dosen2 LN, </a:t>
            </a:r>
          </a:p>
          <a:p>
            <a:pPr lvl="1"/>
            <a:r>
              <a:rPr lang="id-ID" dirty="0" smtClean="0"/>
              <a:t>Lulusan S3 harus menulis di jurnal internasional</a:t>
            </a:r>
          </a:p>
          <a:p>
            <a:pPr lvl="1"/>
            <a:r>
              <a:rPr lang="id-ID" dirty="0" smtClean="0"/>
              <a:t>mjd profesor harus nulis di jurnal internasional terindeks scopus</a:t>
            </a:r>
            <a:endParaRPr lang="en-US" dirty="0"/>
          </a:p>
        </p:txBody>
      </p:sp>
    </p:spTree>
    <p:extLst>
      <p:ext uri="{BB962C8B-B14F-4D97-AF65-F5344CB8AC3E}">
        <p14:creationId xmlns:p14="http://schemas.microsoft.com/office/powerpoint/2010/main" val="2524923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Self criticism</a:t>
            </a:r>
            <a:endParaRPr lang="en-US" dirty="0"/>
          </a:p>
        </p:txBody>
      </p:sp>
      <p:sp>
        <p:nvSpPr>
          <p:cNvPr id="3" name="Content Placeholder 2"/>
          <p:cNvSpPr>
            <a:spLocks noGrp="1"/>
          </p:cNvSpPr>
          <p:nvPr>
            <p:ph idx="1"/>
          </p:nvPr>
        </p:nvSpPr>
        <p:spPr/>
        <p:txBody>
          <a:bodyPr>
            <a:normAutofit fontScale="85000" lnSpcReduction="20000"/>
          </a:bodyPr>
          <a:lstStyle/>
          <a:p>
            <a:r>
              <a:rPr lang="id-ID" dirty="0" smtClean="0"/>
              <a:t>Melihat kondisi spt sekarang ini, Fukuyama membukukan </a:t>
            </a:r>
            <a:r>
              <a:rPr lang="id-ID" i="1" dirty="0" smtClean="0"/>
              <a:t>qaul jadid-</a:t>
            </a:r>
            <a:r>
              <a:rPr lang="id-ID" dirty="0" smtClean="0"/>
              <a:t>nya: </a:t>
            </a:r>
            <a:r>
              <a:rPr lang="en-US" i="1" dirty="0" smtClean="0"/>
              <a:t>State-Building: Governance and World Order in the 21st Century</a:t>
            </a:r>
            <a:r>
              <a:rPr lang="id-ID" i="1" dirty="0" smtClean="0"/>
              <a:t>. </a:t>
            </a:r>
          </a:p>
          <a:p>
            <a:r>
              <a:rPr lang="id-ID" dirty="0" smtClean="0"/>
              <a:t>Tesisnya: pengurangan peran negara hanya akan menimbulkan problematika baru, yaitu memperparah kemiskinan dan kesenjangan sosial, konflik sosial, bahkan perang sipil. </a:t>
            </a:r>
          </a:p>
          <a:p>
            <a:r>
              <a:rPr lang="en-US" dirty="0" err="1" smtClean="0"/>
              <a:t>Kesejahteraan</a:t>
            </a:r>
            <a:r>
              <a:rPr lang="id-ID" dirty="0" smtClean="0"/>
              <a:t> </a:t>
            </a:r>
            <a:r>
              <a:rPr lang="en-US" dirty="0" err="1" smtClean="0"/>
              <a:t>tidak</a:t>
            </a:r>
            <a:r>
              <a:rPr lang="en-US" dirty="0" smtClean="0"/>
              <a:t> </a:t>
            </a:r>
            <a:r>
              <a:rPr lang="en-US" dirty="0" err="1" smtClean="0"/>
              <a:t>mungkin</a:t>
            </a:r>
            <a:r>
              <a:rPr lang="en-US" dirty="0" smtClean="0"/>
              <a:t> </a:t>
            </a:r>
            <a:r>
              <a:rPr lang="en-US" dirty="0" err="1" smtClean="0"/>
              <a:t>tercapai</a:t>
            </a:r>
            <a:r>
              <a:rPr lang="en-US" dirty="0" smtClean="0"/>
              <a:t> </a:t>
            </a:r>
            <a:r>
              <a:rPr lang="en-US" dirty="0" err="1" smtClean="0"/>
              <a:t>tanpa</a:t>
            </a:r>
            <a:r>
              <a:rPr lang="en-US" dirty="0" smtClean="0"/>
              <a:t> </a:t>
            </a:r>
            <a:r>
              <a:rPr lang="en-US" dirty="0" err="1" smtClean="0"/>
              <a:t>hadirnya</a:t>
            </a:r>
            <a:r>
              <a:rPr lang="en-US" dirty="0" smtClean="0"/>
              <a:t> </a:t>
            </a:r>
            <a:r>
              <a:rPr lang="en-US" dirty="0" err="1" smtClean="0"/>
              <a:t>negara</a:t>
            </a:r>
            <a:r>
              <a:rPr lang="en-US" dirty="0" smtClean="0"/>
              <a:t> yang </a:t>
            </a:r>
            <a:r>
              <a:rPr lang="en-US" dirty="0" err="1" smtClean="0"/>
              <a:t>kuat</a:t>
            </a:r>
            <a:r>
              <a:rPr lang="en-US" dirty="0" smtClean="0"/>
              <a:t>; yang </a:t>
            </a:r>
            <a:r>
              <a:rPr lang="en-US" dirty="0" err="1" smtClean="0"/>
              <a:t>mampu</a:t>
            </a:r>
            <a:r>
              <a:rPr lang="en-US" dirty="0" smtClean="0"/>
              <a:t> </a:t>
            </a:r>
            <a:r>
              <a:rPr lang="en-US" dirty="0" err="1" smtClean="0"/>
              <a:t>menjalankan</a:t>
            </a:r>
            <a:r>
              <a:rPr lang="en-US" dirty="0" smtClean="0"/>
              <a:t> </a:t>
            </a:r>
            <a:r>
              <a:rPr lang="en-US" dirty="0" err="1" smtClean="0"/>
              <a:t>perannya</a:t>
            </a:r>
            <a:r>
              <a:rPr lang="en-US" dirty="0" smtClean="0"/>
              <a:t> </a:t>
            </a:r>
            <a:r>
              <a:rPr lang="en-US" dirty="0" err="1" smtClean="0"/>
              <a:t>secara</a:t>
            </a:r>
            <a:r>
              <a:rPr lang="en-US" dirty="0" smtClean="0"/>
              <a:t> </a:t>
            </a:r>
            <a:r>
              <a:rPr lang="en-US" dirty="0" err="1" smtClean="0"/>
              <a:t>efektif</a:t>
            </a:r>
            <a:r>
              <a:rPr lang="en-US" dirty="0" smtClean="0"/>
              <a:t>. </a:t>
            </a:r>
            <a:r>
              <a:rPr lang="id-ID" dirty="0" smtClean="0"/>
              <a:t>S</a:t>
            </a:r>
            <a:r>
              <a:rPr lang="en-US" dirty="0" err="1" smtClean="0"/>
              <a:t>ebaliknya</a:t>
            </a:r>
            <a:r>
              <a:rPr lang="en-US" dirty="0" smtClean="0"/>
              <a:t>, </a:t>
            </a:r>
            <a:r>
              <a:rPr lang="en-US" dirty="0" err="1" smtClean="0"/>
              <a:t>negara</a:t>
            </a:r>
            <a:r>
              <a:rPr lang="en-US" dirty="0" smtClean="0"/>
              <a:t> yang </a:t>
            </a:r>
            <a:r>
              <a:rPr lang="en-US" dirty="0" err="1" smtClean="0"/>
              <a:t>kuat</a:t>
            </a:r>
            <a:r>
              <a:rPr lang="en-US" dirty="0" smtClean="0"/>
              <a:t> </a:t>
            </a:r>
            <a:r>
              <a:rPr lang="en-US" dirty="0" err="1" smtClean="0"/>
              <a:t>tidak</a:t>
            </a:r>
            <a:r>
              <a:rPr lang="en-US" dirty="0" smtClean="0"/>
              <a:t> </a:t>
            </a:r>
            <a:r>
              <a:rPr lang="en-US" dirty="0" err="1" smtClean="0"/>
              <a:t>akan</a:t>
            </a:r>
            <a:r>
              <a:rPr lang="en-US" dirty="0" smtClean="0"/>
              <a:t> </a:t>
            </a:r>
            <a:r>
              <a:rPr lang="en-US" dirty="0" err="1" smtClean="0"/>
              <a:t>bertahan</a:t>
            </a:r>
            <a:r>
              <a:rPr lang="en-US" dirty="0" smtClean="0"/>
              <a:t> lama </a:t>
            </a:r>
            <a:r>
              <a:rPr lang="en-US" dirty="0" err="1" smtClean="0"/>
              <a:t>jika</a:t>
            </a:r>
            <a:r>
              <a:rPr lang="en-US" dirty="0" smtClean="0"/>
              <a:t> </a:t>
            </a:r>
            <a:r>
              <a:rPr lang="en-US" dirty="0" err="1" smtClean="0"/>
              <a:t>tidak</a:t>
            </a:r>
            <a:r>
              <a:rPr lang="en-US" dirty="0" smtClean="0"/>
              <a:t> </a:t>
            </a:r>
            <a:r>
              <a:rPr lang="en-US" dirty="0" err="1" smtClean="0"/>
              <a:t>mampu</a:t>
            </a:r>
            <a:r>
              <a:rPr lang="en-US" dirty="0" smtClean="0"/>
              <a:t> </a:t>
            </a:r>
            <a:r>
              <a:rPr lang="en-US" dirty="0" err="1" smtClean="0"/>
              <a:t>menciptakan</a:t>
            </a:r>
            <a:r>
              <a:rPr lang="en-US" dirty="0" smtClean="0"/>
              <a:t> </a:t>
            </a:r>
            <a:r>
              <a:rPr lang="en-US" dirty="0" err="1" smtClean="0"/>
              <a:t>kesejahteraan</a:t>
            </a:r>
            <a:r>
              <a:rPr lang="en-US" dirty="0" smtClean="0"/>
              <a:t> </a:t>
            </a:r>
            <a:r>
              <a:rPr lang="en-US" dirty="0" err="1" smtClean="0"/>
              <a:t>warganya</a:t>
            </a:r>
            <a:endParaRPr lang="en-US" dirty="0"/>
          </a:p>
        </p:txBody>
      </p:sp>
    </p:spTree>
    <p:extLst>
      <p:ext uri="{BB962C8B-B14F-4D97-AF65-F5344CB8AC3E}">
        <p14:creationId xmlns:p14="http://schemas.microsoft.com/office/powerpoint/2010/main" val="3324797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1647</TotalTime>
  <Words>755</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Kontribusi Ekonomi Syariah  untuk Indonesia kita Nafis Irkhami</vt:lpstr>
      <vt:lpstr>Background Indonesia Kita</vt:lpstr>
      <vt:lpstr>PowerPoint Presentation</vt:lpstr>
      <vt:lpstr>PowerPoint Presentation</vt:lpstr>
      <vt:lpstr>Kesalahan kacamata </vt:lpstr>
      <vt:lpstr>Cara baca yg fair</vt:lpstr>
      <vt:lpstr>Negara dan campurtangan perekonomian</vt:lpstr>
      <vt:lpstr>Produk-produk kapitalisme</vt:lpstr>
      <vt:lpstr>Self criticism</vt:lpstr>
      <vt:lpstr>Posisi ekonomi Islam</vt:lpstr>
      <vt:lpstr>PowerPoint Presentation</vt:lpstr>
      <vt:lpstr>Teori Kesejahteraan Ek Islam  (1/3) </vt:lpstr>
      <vt:lpstr>Teori Kesejahteraan Ek Islam  (2/3) </vt:lpstr>
      <vt:lpstr> Teori Kesejahteraan Ek Islam  (3/3)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Indonesia kita</dc:title>
  <dc:creator>asus</dc:creator>
  <cp:lastModifiedBy>asus</cp:lastModifiedBy>
  <cp:revision>25</cp:revision>
  <dcterms:created xsi:type="dcterms:W3CDTF">2018-04-28T07:47:11Z</dcterms:created>
  <dcterms:modified xsi:type="dcterms:W3CDTF">2018-05-02T02:05:33Z</dcterms:modified>
</cp:coreProperties>
</file>